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5" r:id="rId1"/>
    <p:sldMasterId id="2147483767" r:id="rId2"/>
  </p:sldMasterIdLst>
  <p:notesMasterIdLst>
    <p:notesMasterId r:id="rId54"/>
  </p:notesMasterIdLst>
  <p:handoutMasterIdLst>
    <p:handoutMasterId r:id="rId55"/>
  </p:handoutMasterIdLst>
  <p:sldIdLst>
    <p:sldId id="396" r:id="rId3"/>
    <p:sldId id="280" r:id="rId4"/>
    <p:sldId id="345" r:id="rId5"/>
    <p:sldId id="390" r:id="rId6"/>
    <p:sldId id="391" r:id="rId7"/>
    <p:sldId id="346" r:id="rId8"/>
    <p:sldId id="347" r:id="rId9"/>
    <p:sldId id="282" r:id="rId10"/>
    <p:sldId id="348" r:id="rId11"/>
    <p:sldId id="285" r:id="rId12"/>
    <p:sldId id="354" r:id="rId13"/>
    <p:sldId id="355" r:id="rId14"/>
    <p:sldId id="349" r:id="rId15"/>
    <p:sldId id="357" r:id="rId16"/>
    <p:sldId id="359" r:id="rId17"/>
    <p:sldId id="392" r:id="rId18"/>
    <p:sldId id="360" r:id="rId19"/>
    <p:sldId id="393" r:id="rId20"/>
    <p:sldId id="361" r:id="rId21"/>
    <p:sldId id="394" r:id="rId22"/>
    <p:sldId id="362" r:id="rId23"/>
    <p:sldId id="395" r:id="rId24"/>
    <p:sldId id="364" r:id="rId25"/>
    <p:sldId id="350" r:id="rId26"/>
    <p:sldId id="365" r:id="rId27"/>
    <p:sldId id="351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52" r:id="rId41"/>
    <p:sldId id="379" r:id="rId42"/>
    <p:sldId id="380" r:id="rId43"/>
    <p:sldId id="381" r:id="rId44"/>
    <p:sldId id="382" r:id="rId45"/>
    <p:sldId id="383" r:id="rId46"/>
    <p:sldId id="384" r:id="rId47"/>
    <p:sldId id="353" r:id="rId48"/>
    <p:sldId id="386" r:id="rId49"/>
    <p:sldId id="387" r:id="rId50"/>
    <p:sldId id="389" r:id="rId51"/>
    <p:sldId id="289" r:id="rId52"/>
    <p:sldId id="385" r:id="rId53"/>
  </p:sldIdLst>
  <p:sldSz cx="12192000" cy="6858000"/>
  <p:notesSz cx="7102475" cy="9388475"/>
  <p:embeddedFontLst>
    <p:embeddedFont>
      <p:font typeface="Cascadia Mono" panose="020B0609020000020004" pitchFamily="49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168">
          <p15:clr>
            <a:srgbClr val="A4A3A4"/>
          </p15:clr>
        </p15:guide>
        <p15:guide id="4" pos="7488">
          <p15:clr>
            <a:srgbClr val="A4A3A4"/>
          </p15:clr>
        </p15:guide>
        <p15:guide id="5" pos="7224">
          <p15:clr>
            <a:srgbClr val="A4A3A4"/>
          </p15:clr>
        </p15:guide>
        <p15:guide id="6" pos="792">
          <p15:clr>
            <a:srgbClr val="A4A3A4"/>
          </p15:clr>
        </p15:guide>
        <p15:guide id="7" pos="312">
          <p15:clr>
            <a:srgbClr val="A4A3A4"/>
          </p15:clr>
        </p15:guide>
        <p15:guide id="8" pos="7368">
          <p15:clr>
            <a:srgbClr val="A4A3A4"/>
          </p15:clr>
        </p15:guide>
        <p15:guide id="9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F1F9"/>
    <a:srgbClr val="CAE2F3"/>
    <a:srgbClr val="2088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458339-2F95-417C-A6EE-A37BEC7E4C1C}">
  <a:tblStyle styleId="{AA458339-2F95-417C-A6EE-A37BEC7E4C1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1F9"/>
          </a:solidFill>
        </a:fill>
      </a:tcStyle>
    </a:wholeTbl>
    <a:band1H>
      <a:tcTxStyle b="off" i="off"/>
      <a:tcStyle>
        <a:tcBdr/>
        <a:fill>
          <a:solidFill>
            <a:srgbClr val="CAE2F3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E2F3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/>
    <p:restoredTop sz="65556" autoAdjust="0"/>
  </p:normalViewPr>
  <p:slideViewPr>
    <p:cSldViewPr snapToGrid="0">
      <p:cViewPr varScale="1">
        <p:scale>
          <a:sx n="47" d="100"/>
          <a:sy n="47" d="100"/>
        </p:scale>
        <p:origin x="1416" y="44"/>
      </p:cViewPr>
      <p:guideLst>
        <p:guide orient="horz" pos="2544"/>
        <p:guide pos="3840"/>
        <p:guide pos="168"/>
        <p:guide pos="7488"/>
        <p:guide pos="7224"/>
        <p:guide pos="792"/>
        <p:guide pos="312"/>
        <p:guide pos="7368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40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144150-CE05-1841-AE6B-D7BE772249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A0D22-406F-BC45-9158-0A1C924807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8FB4A-624A-D440-91D8-38CA79D38CF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8C643-7131-BF43-923E-0BEA795711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368E-6BBA-D941-AE75-0B321E58D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C433A-1AF1-BC43-AC88-519847BC8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90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917422"/>
            <a:ext cx="3606943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15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I'm not really much of a </a:t>
            </a:r>
            <a:r>
              <a:rPr lang="en-US" dirty="0" err="1"/>
              <a:t>wu</a:t>
            </a:r>
            <a:r>
              <a:rPr lang="en-US" dirty="0"/>
              <a:t>-tang clan fan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Very </a:t>
            </a:r>
            <a:r>
              <a:rPr lang="en-US" dirty="0" err="1"/>
              <a:t>very</a:t>
            </a:r>
            <a:r>
              <a:rPr lang="en-US" dirty="0"/>
              <a:t> casual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 did not grow up on the crime side, the New York times side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But I do really enjoy C.R.E.A.M.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3" name="Google Shape;1243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left is the 'records', the complete data that the system might use.</a:t>
            </a:r>
          </a:p>
          <a:p>
            <a:endParaRPr lang="en-US" dirty="0"/>
          </a:p>
          <a:p>
            <a:r>
              <a:rPr lang="en-US" dirty="0"/>
              <a:t>On the right is the 'cache', a copy of some of the data from records.</a:t>
            </a:r>
          </a:p>
          <a:p>
            <a:endParaRPr lang="en-US" dirty="0"/>
          </a:p>
          <a:p>
            <a:r>
              <a:rPr lang="en-US" dirty="0"/>
              <a:t>Typically the cache medium is faster to access than the records medium, but also usually more expensive and/or limited.</a:t>
            </a:r>
          </a:p>
          <a:p>
            <a:endParaRPr lang="en-US" dirty="0"/>
          </a:p>
          <a:p>
            <a:r>
              <a:rPr lang="en-US" dirty="0"/>
              <a:t>Consider a hard drive containing 16 terabytes of data and a cache containing 64 gigabytes.</a:t>
            </a:r>
          </a:p>
          <a:p>
            <a:r>
              <a:rPr lang="en-US" dirty="0"/>
              <a:t>RAM is pretty cheap, but not as cheap as disk. Disks are pretty fast but not as fast as 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694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demonstrate caching in action together</a:t>
            </a:r>
          </a:p>
          <a:p>
            <a:endParaRPr lang="en-US" dirty="0"/>
          </a:p>
          <a:p>
            <a:r>
              <a:rPr lang="en-US" dirty="0"/>
              <a:t>[get phone ready as stopwatch]</a:t>
            </a:r>
          </a:p>
          <a:p>
            <a:endParaRPr lang="en-US" dirty="0"/>
          </a:p>
          <a:p>
            <a:r>
              <a:rPr lang="en-US" dirty="0"/>
              <a:t>What is the answer to this math problem. I'm certain that no one here has the answer memorized. Would someone mind doing the math, please?</a:t>
            </a:r>
          </a:p>
          <a:p>
            <a:endParaRPr lang="en-US" dirty="0"/>
          </a:p>
          <a:p>
            <a:r>
              <a:rPr lang="en-US" dirty="0"/>
              <a:t>[wait for answer]</a:t>
            </a:r>
          </a:p>
          <a:p>
            <a:endParaRPr lang="en-US" dirty="0"/>
          </a:p>
          <a:p>
            <a:r>
              <a:rPr lang="en-US" dirty="0"/>
              <a:t>[advance slide]</a:t>
            </a:r>
          </a:p>
          <a:p>
            <a:endParaRPr lang="en-US" dirty="0"/>
          </a:p>
          <a:p>
            <a:r>
              <a:rPr lang="en-US" dirty="0"/>
              <a:t>That's right, the answer is 718. How long did that take us to get the answer?</a:t>
            </a:r>
          </a:p>
          <a:p>
            <a:endParaRPr lang="en-US" dirty="0"/>
          </a:p>
          <a:p>
            <a:r>
              <a:rPr lang="en-US" dirty="0"/>
              <a:t>Alright, let's try again. I'm going to ask the same question. What's the answer? How long did it take THAT time?</a:t>
            </a:r>
          </a:p>
          <a:p>
            <a:endParaRPr lang="en-US" dirty="0"/>
          </a:p>
          <a:p>
            <a:r>
              <a:rPr lang="en-US" dirty="0"/>
              <a:t>It's easy to answer this IMMEDIATELY because I'm "caching" the answer up here on </a:t>
            </a:r>
            <a:r>
              <a:rPr lang="en-US" dirty="0" err="1"/>
              <a:t>powerpoint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there's the tradeoff</a:t>
            </a:r>
          </a:p>
          <a:p>
            <a:r>
              <a:rPr lang="en-US" dirty="0"/>
              <a:t>having the answer on the screen is faster!</a:t>
            </a:r>
          </a:p>
          <a:p>
            <a:r>
              <a:rPr lang="en-US" dirty="0"/>
              <a:t>So, let's put all the answers up here on the screen?</a:t>
            </a:r>
          </a:p>
          <a:p>
            <a:r>
              <a:rPr lang="en-US" dirty="0"/>
              <a:t>I can't: I can only fit so many answers here on the screen</a:t>
            </a:r>
          </a:p>
          <a:p>
            <a:r>
              <a:rPr lang="en-US" dirty="0"/>
              <a:t>and that's the caching trade-off: it's faster, but it's limited</a:t>
            </a:r>
          </a:p>
          <a:p>
            <a:r>
              <a:rPr lang="en-US" dirty="0"/>
              <a:t>we'll revisit this limit later on</a:t>
            </a:r>
          </a:p>
          <a:p>
            <a:endParaRPr lang="en-US" dirty="0"/>
          </a:p>
          <a:p>
            <a:r>
              <a:rPr lang="en-US" dirty="0"/>
              <a:t>Now, we don't really need a cache to store the results of arithmetic problems.</a:t>
            </a:r>
          </a:p>
          <a:p>
            <a:r>
              <a:rPr lang="en-US" dirty="0"/>
              <a:t>As I mentioned earlier, computers are super fast, and can answer this problem way faster than we can type it in</a:t>
            </a:r>
          </a:p>
          <a:p>
            <a:r>
              <a:rPr lang="en-US" dirty="0"/>
              <a:t>So what is caching actually good for? What are the use cases where I should consider a cache?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106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20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1" name="Google Shape;130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490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lots of use cases for caching, but I'm going to cover 4, briefly</a:t>
            </a:r>
          </a:p>
          <a:p>
            <a:r>
              <a:rPr lang="en-US" dirty="0"/>
              <a:t>Faster database access</a:t>
            </a:r>
          </a:p>
          <a:p>
            <a:r>
              <a:rPr lang="en-US" dirty="0"/>
              <a:t>Efficient API use</a:t>
            </a:r>
          </a:p>
          <a:p>
            <a:r>
              <a:rPr lang="en-US" dirty="0"/>
              <a:t>Faster browsing</a:t>
            </a:r>
          </a:p>
          <a:p>
            <a:r>
              <a:rPr lang="en-US" dirty="0"/>
              <a:t>Maintaining availability</a:t>
            </a:r>
          </a:p>
          <a:p>
            <a:endParaRPr lang="en-US" dirty="0"/>
          </a:p>
          <a:p>
            <a:r>
              <a:rPr lang="en-US" dirty="0"/>
              <a:t>Images: https://www.onlinewebfonts.com/icon/178343</a:t>
            </a:r>
          </a:p>
          <a:p>
            <a:r>
              <a:rPr lang="en-US" dirty="0"/>
              <a:t>https://www.youtube.com/watch?v=IRJpGdXtJKU</a:t>
            </a:r>
          </a:p>
          <a:p>
            <a:r>
              <a:rPr lang="en-US" dirty="0"/>
              <a:t>https://www.nginx.com/success-stories/buzzfeed-moves-monolith-microservices-nginx-plus/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322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CRUD operations, certainly</a:t>
            </a:r>
          </a:p>
          <a:p>
            <a:r>
              <a:rPr lang="en-US" dirty="0"/>
              <a:t>Complex operations, maybe, but just taking pressure off the database will help the complex operations that can't be cached</a:t>
            </a:r>
          </a:p>
          <a:p>
            <a:r>
              <a:rPr lang="en-US" dirty="0"/>
              <a:t>Mainframes, for instance</a:t>
            </a:r>
          </a:p>
          <a:p>
            <a:r>
              <a:rPr lang="en-US" dirty="0"/>
              <a:t>Writing to a cache first and to disk asynchronously can also speed up response times</a:t>
            </a:r>
          </a:p>
          <a:p>
            <a:r>
              <a:rPr lang="en-US" dirty="0"/>
              <a:t>But there are tradeoffs, we'll get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124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simple architecture for this is that a cache sits between the app and the database</a:t>
            </a:r>
          </a:p>
          <a:p>
            <a:r>
              <a:rPr lang="en-US" dirty="0"/>
              <a:t>The app can access the database directly when it needs to</a:t>
            </a:r>
          </a:p>
          <a:p>
            <a:r>
              <a:rPr lang="en-US" dirty="0"/>
              <a:t>But it's faster to get data out of the cache</a:t>
            </a:r>
          </a:p>
          <a:p>
            <a:r>
              <a:rPr lang="en-US" dirty="0"/>
              <a:t>WHERE that cache lives can vary: it could be in the app, it could be in the database, it could be it's own standalone</a:t>
            </a:r>
          </a:p>
          <a:p>
            <a:r>
              <a:rPr lang="en-US" dirty="0"/>
              <a:t>I put "LAN" on this diagram, but it could actually be an in-process function of either database or app</a:t>
            </a:r>
          </a:p>
          <a:p>
            <a:r>
              <a:rPr lang="en-US" dirty="0"/>
              <a:t>Not sure how best to convey that, except maybe 3 separate diagrams?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984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caching common libraries like </a:t>
            </a:r>
            <a:r>
              <a:rPr lang="en-US" dirty="0" err="1"/>
              <a:t>jquery</a:t>
            </a:r>
            <a:r>
              <a:rPr lang="en-US" dirty="0"/>
              <a:t>, moment, whatever</a:t>
            </a:r>
          </a:p>
          <a:p>
            <a:r>
              <a:rPr lang="en-US" dirty="0"/>
              <a:t>this is what CDNs do, basically, except they cache files in data centers that are closer to users</a:t>
            </a:r>
          </a:p>
          <a:p>
            <a:endParaRPr lang="en-US" dirty="0"/>
          </a:p>
          <a:p>
            <a:r>
              <a:rPr lang="en-US" dirty="0"/>
              <a:t>So when you load a webpage, and the webpage wants to load jquery.js, for instance</a:t>
            </a:r>
          </a:p>
          <a:p>
            <a:r>
              <a:rPr lang="en-US" dirty="0"/>
              <a:t>It will first check the cache on your own computer to see if there's a copy. That's faster</a:t>
            </a:r>
          </a:p>
          <a:p>
            <a:r>
              <a:rPr lang="en-US" dirty="0"/>
              <a:t>That checking over the network.</a:t>
            </a:r>
          </a:p>
          <a:p>
            <a:endParaRPr lang="en-US" dirty="0"/>
          </a:p>
          <a:p>
            <a:r>
              <a:rPr lang="en-US" dirty="0"/>
              <a:t>If you don't have it cached, then, if the webpage is using a CDN, the CDN will hopefully direct your</a:t>
            </a:r>
          </a:p>
          <a:p>
            <a:r>
              <a:rPr lang="en-US" dirty="0"/>
              <a:t>Browser to a data center that's relatively close.</a:t>
            </a:r>
          </a:p>
          <a:p>
            <a:endParaRPr lang="en-US" dirty="0"/>
          </a:p>
          <a:p>
            <a:r>
              <a:rPr lang="en-US" dirty="0"/>
              <a:t>If the CDN isn't used, or its down, then your browser hopefully will go to the server and get a copy there.</a:t>
            </a:r>
          </a:p>
          <a:p>
            <a:endParaRPr lang="en-US" dirty="0"/>
          </a:p>
          <a:p>
            <a:r>
              <a:rPr lang="en-US" dirty="0"/>
              <a:t>And save it to your hard drive for next time.</a:t>
            </a:r>
          </a:p>
          <a:p>
            <a:endParaRPr lang="en-US" dirty="0"/>
          </a:p>
          <a:p>
            <a:r>
              <a:rPr lang="en-US" dirty="0"/>
              <a:t>Doesn't that mean I'll have a huge cache of files taking up all my hard drive space eventually?</a:t>
            </a:r>
          </a:p>
          <a:p>
            <a:r>
              <a:rPr lang="en-US" dirty="0"/>
              <a:t>Yes, we'll get to that question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1759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The architecture for this is that the cache lives in the browser</a:t>
            </a:r>
          </a:p>
          <a:p>
            <a:r>
              <a:rPr lang="en-US" dirty="0">
                <a:sym typeface="Wingdings" panose="05000000000000000000" pitchFamily="2" charset="2"/>
              </a:rPr>
              <a:t>Which is probably your hard disk, maybe your RAM</a:t>
            </a:r>
          </a:p>
          <a:p>
            <a:r>
              <a:rPr lang="en-US" dirty="0">
                <a:sym typeface="Wingdings" panose="05000000000000000000" pitchFamily="2" charset="2"/>
              </a:rPr>
              <a:t>Ever wonder why Chrome uses a billion gigs of RAM? This could be part of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2589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depends on the API, caching isn't always going to help</a:t>
            </a:r>
          </a:p>
          <a:p>
            <a:r>
              <a:rPr lang="en-US" dirty="0"/>
              <a:t>avoid expensive computations</a:t>
            </a:r>
          </a:p>
          <a:p>
            <a:r>
              <a:rPr lang="en-US" dirty="0"/>
              <a:t>	say, the route from my house to Dairy Queen</a:t>
            </a:r>
          </a:p>
          <a:p>
            <a:r>
              <a:rPr lang="en-US" dirty="0"/>
              <a:t>		picture of the route?</a:t>
            </a:r>
          </a:p>
          <a:p>
            <a:r>
              <a:rPr lang="en-US" dirty="0"/>
              <a:t>	almost always will be the same route</a:t>
            </a:r>
          </a:p>
          <a:p>
            <a:r>
              <a:rPr lang="en-US" dirty="0"/>
              <a:t>	calculating "shortest path" can be expensive!</a:t>
            </a:r>
          </a:p>
          <a:p>
            <a:r>
              <a:rPr lang="en-US" dirty="0"/>
              <a:t>		Dijkstra's algorithm, A*, whatever</a:t>
            </a:r>
          </a:p>
          <a:p>
            <a:r>
              <a:rPr lang="en-US" dirty="0"/>
              <a:t>		so instead of calculating it every time,</a:t>
            </a:r>
          </a:p>
          <a:p>
            <a:r>
              <a:rPr lang="en-US" dirty="0"/>
              <a:t>		calculate it once</a:t>
            </a:r>
          </a:p>
          <a:p>
            <a:r>
              <a:rPr lang="en-US" dirty="0"/>
              <a:t>		and then cache it (on my phone perhaps)</a:t>
            </a:r>
          </a:p>
          <a:p>
            <a:r>
              <a:rPr lang="en-US" dirty="0"/>
              <a:t>	what if there's construction or a car accident?</a:t>
            </a:r>
          </a:p>
          <a:p>
            <a:r>
              <a:rPr lang="en-US" dirty="0"/>
              <a:t>		(we'll talk about cache invalidation later)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596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architecture for this is very similar to database</a:t>
            </a:r>
          </a:p>
          <a:p>
            <a:r>
              <a:rPr lang="en-US" dirty="0"/>
              <a:t>Except that the cache will be either in the app</a:t>
            </a:r>
          </a:p>
          <a:p>
            <a:r>
              <a:rPr lang="en-US" dirty="0"/>
              <a:t>Or in it's own standalone.</a:t>
            </a:r>
          </a:p>
          <a:p>
            <a:r>
              <a:rPr lang="en-US" dirty="0"/>
              <a:t>The API itself might use caching behind the scenes</a:t>
            </a:r>
          </a:p>
          <a:p>
            <a:r>
              <a:rPr lang="en-US" dirty="0"/>
              <a:t>But that's not necessarily relevant, especially if</a:t>
            </a:r>
          </a:p>
          <a:p>
            <a:r>
              <a:rPr lang="en-US" dirty="0"/>
              <a:t>Data is moving over a WAN anyway and/or it costs dollars to use an endpoint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49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391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similar to efficient API usage</a:t>
            </a:r>
          </a:p>
          <a:p>
            <a:endParaRPr lang="en-US" dirty="0"/>
          </a:p>
          <a:p>
            <a:r>
              <a:rPr lang="en-US" dirty="0"/>
              <a:t>		</a:t>
            </a:r>
          </a:p>
          <a:p>
            <a:r>
              <a:rPr lang="en-US" dirty="0"/>
              <a:t>	maintain availability</a:t>
            </a:r>
          </a:p>
          <a:p>
            <a:r>
              <a:rPr lang="en-US" dirty="0"/>
              <a:t>		source of data is unreliable (maybe only 0.01% unreliable)</a:t>
            </a:r>
          </a:p>
          <a:p>
            <a:r>
              <a:rPr lang="en-US" dirty="0"/>
              <a:t>		you don't necessarily need *speed* in these instances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8582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simplified example:</a:t>
            </a:r>
          </a:p>
          <a:p>
            <a:r>
              <a:rPr lang="en-US" dirty="0"/>
              <a:t>			two microservices, one for user profile, one for ordering</a:t>
            </a:r>
          </a:p>
          <a:p>
            <a:r>
              <a:rPr lang="en-US" dirty="0"/>
              <a:t>			orders need to know the address</a:t>
            </a:r>
          </a:p>
          <a:p>
            <a:r>
              <a:rPr lang="en-US" dirty="0"/>
              <a:t>			user profile can publish new/updated user information</a:t>
            </a:r>
          </a:p>
          <a:p>
            <a:r>
              <a:rPr lang="en-US" dirty="0"/>
              <a:t>			order can subscribe to that and store it in a cache</a:t>
            </a:r>
          </a:p>
          <a:p>
            <a:r>
              <a:rPr lang="en-US" dirty="0"/>
              <a:t>			if user profile microservice goes down, order can still</a:t>
            </a:r>
          </a:p>
          <a:p>
            <a:r>
              <a:rPr lang="en-US" dirty="0"/>
              <a:t>				get the address for the order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705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53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cache can rule everything around us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Want to speed up slow operations?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Are operations constrained / limited?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Do you need to maintain availability when disconnected?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Lot of repetition, acting on the same data?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Does it cost you money to perform an operation?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These are places where you should consider using caching.</a:t>
            </a:r>
            <a:endParaRPr dirty="0"/>
          </a:p>
        </p:txBody>
      </p:sp>
      <p:sp>
        <p:nvSpPr>
          <p:cNvPr id="1802" name="Google Shape;1802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12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20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0953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application needs some information</a:t>
            </a:r>
          </a:p>
          <a:p>
            <a:r>
              <a:rPr lang="en-US" dirty="0"/>
              <a:t>We want song "A"</a:t>
            </a:r>
          </a:p>
          <a:p>
            <a:r>
              <a:rPr lang="en-US" dirty="0"/>
              <a:t>First, check the cache. Is it there?</a:t>
            </a:r>
          </a:p>
          <a:p>
            <a:r>
              <a:rPr lang="en-US" dirty="0"/>
              <a:t>If so, that's called a cache "HIT"</a:t>
            </a:r>
          </a:p>
          <a:p>
            <a:r>
              <a:rPr lang="en-US" dirty="0"/>
              <a:t>And getting this information from the cache is very fast, because it's stored in memory, or it's local, or both,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Next, song "B"</a:t>
            </a:r>
          </a:p>
          <a:p>
            <a:r>
              <a:rPr lang="en-US" dirty="0"/>
              <a:t>Same thing, check the cache, it's a hit, quick.</a:t>
            </a:r>
          </a:p>
          <a:p>
            <a:endParaRPr lang="en-US" dirty="0"/>
          </a:p>
          <a:p>
            <a:r>
              <a:rPr lang="en-US" dirty="0"/>
              <a:t>Now, let's lookup song "C"</a:t>
            </a:r>
          </a:p>
          <a:p>
            <a:r>
              <a:rPr lang="en-US" dirty="0"/>
              <a:t>First, check the cache.</a:t>
            </a:r>
          </a:p>
          <a:p>
            <a:r>
              <a:rPr lang="en-US" dirty="0"/>
              <a:t>It's not there, that's called a cache "MISS"</a:t>
            </a:r>
          </a:p>
          <a:p>
            <a:r>
              <a:rPr lang="en-US" dirty="0"/>
              <a:t>So, now the underlying data has to be retrieved.</a:t>
            </a:r>
          </a:p>
          <a:p>
            <a:r>
              <a:rPr lang="en-US" dirty="0"/>
              <a:t>This could be our code, or some 3</a:t>
            </a:r>
            <a:r>
              <a:rPr lang="en-US" baseline="30000" dirty="0"/>
              <a:t>rd</a:t>
            </a:r>
            <a:r>
              <a:rPr lang="en-US" dirty="0"/>
              <a:t> party component, or whatever.</a:t>
            </a:r>
          </a:p>
          <a:p>
            <a:r>
              <a:rPr lang="en-US" dirty="0"/>
              <a:t>But the underlying data is on disk, or it's not local, or whatever, so getting to it is slow</a:t>
            </a:r>
          </a:p>
          <a:p>
            <a:r>
              <a:rPr lang="en-US" dirty="0"/>
              <a:t>I call this the "walk of shame"</a:t>
            </a:r>
          </a:p>
          <a:p>
            <a:r>
              <a:rPr lang="en-US" dirty="0"/>
              <a:t>Once that data is retrieved, it can be written into the cache.</a:t>
            </a:r>
          </a:p>
          <a:p>
            <a:r>
              <a:rPr lang="en-US" dirty="0"/>
              <a:t>(We'll talk about writing into the cache later, as I've made it look simple here with one dual arrow graphic)</a:t>
            </a:r>
          </a:p>
          <a:p>
            <a:endParaRPr lang="en-US" dirty="0"/>
          </a:p>
          <a:p>
            <a:r>
              <a:rPr lang="en-US" dirty="0"/>
              <a:t>Okay, so can anyone tell me what happens if I go to look up song "C" again?</a:t>
            </a:r>
          </a:p>
          <a:p>
            <a:r>
              <a:rPr lang="en-US" dirty="0"/>
              <a:t>(it will be a hit this time, much faster, no walk of shame)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927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20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12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[click]</a:t>
            </a:r>
          </a:p>
          <a:p>
            <a:r>
              <a:rPr lang="en-US" dirty="0"/>
              <a:t>Remember that a cache is DUPLICATING your data</a:t>
            </a:r>
          </a:p>
          <a:p>
            <a:r>
              <a:rPr lang="en-US" dirty="0"/>
              <a:t>It's being stored in two places, with the idea that the cache is faster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When data is modified, the old duplicate data is in the cache</a:t>
            </a:r>
          </a:p>
          <a:p>
            <a:r>
              <a:rPr lang="en-US" dirty="0"/>
              <a:t>So what do we do about that?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I'm going to cover three methods…</a:t>
            </a:r>
          </a:p>
          <a:p>
            <a:r>
              <a:rPr lang="en-US" dirty="0"/>
              <a:t>There are variations and other methods, but these are popular and common</a:t>
            </a:r>
          </a:p>
          <a:p>
            <a:r>
              <a:rPr lang="en-US" dirty="0"/>
              <a:t>For the "record", just think "database" and for cache just think "memory"</a:t>
            </a:r>
          </a:p>
          <a:p>
            <a:r>
              <a:rPr lang="en-US" dirty="0"/>
              <a:t>For "system" just think "your code", even though that is probably not going to be the case unless you're building your own cache</a:t>
            </a:r>
          </a:p>
          <a:p>
            <a:r>
              <a:rPr lang="en-US" dirty="0"/>
              <a:t>Even though that might not always be the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886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steps</a:t>
            </a:r>
          </a:p>
          <a:p>
            <a:endParaRPr lang="en-US" dirty="0"/>
          </a:p>
          <a:p>
            <a:r>
              <a:rPr lang="en-US" dirty="0"/>
              <a:t>Get the new data</a:t>
            </a:r>
          </a:p>
          <a:p>
            <a:endParaRPr lang="en-US" dirty="0"/>
          </a:p>
          <a:p>
            <a:r>
              <a:rPr lang="en-US" dirty="0"/>
              <a:t>"at the same time"</a:t>
            </a:r>
          </a:p>
          <a:p>
            <a:endParaRPr lang="en-US" dirty="0"/>
          </a:p>
          <a:p>
            <a:r>
              <a:rPr lang="en-US" dirty="0"/>
              <a:t>That can't literally be done, so all it means is that the system</a:t>
            </a:r>
          </a:p>
          <a:p>
            <a:r>
              <a:rPr lang="en-US" dirty="0"/>
              <a:t>Only says "hey I'm done storing the data" when both are successful</a:t>
            </a:r>
          </a:p>
          <a:p>
            <a:r>
              <a:rPr lang="en-US" dirty="0"/>
              <a:t>If one of these operations is NOT successful, the whole thing isn't successful</a:t>
            </a:r>
          </a:p>
          <a:p>
            <a:r>
              <a:rPr lang="en-US" dirty="0"/>
              <a:t>Sounds like an ACID transaction, and that might be part of it, but not necessarily</a:t>
            </a:r>
          </a:p>
          <a:p>
            <a:endParaRPr lang="en-US" dirty="0"/>
          </a:p>
          <a:p>
            <a:r>
              <a:rPr lang="en-US" dirty="0"/>
              <a:t>Why WOULDN'T I use write through? Sounds the safest</a:t>
            </a:r>
          </a:p>
          <a:p>
            <a:r>
              <a:rPr lang="en-US" dirty="0"/>
              <a:t>Well, because it introduces latency, which is what we wanted to avoid by using cache in the first place</a:t>
            </a:r>
          </a:p>
          <a:p>
            <a:r>
              <a:rPr lang="en-US" dirty="0"/>
              <a:t>But if there are WAY more many reads than there are writes/updates, that should be fine.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157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your system gets data</a:t>
            </a:r>
          </a:p>
          <a:p>
            <a:r>
              <a:rPr lang="en-US" dirty="0"/>
              <a:t>And a write ONLY sends it to the record, ignoring the cache</a:t>
            </a:r>
          </a:p>
          <a:p>
            <a:endParaRPr lang="en-US" dirty="0"/>
          </a:p>
          <a:p>
            <a:r>
              <a:rPr lang="en-US" dirty="0"/>
              <a:t>Why use this?</a:t>
            </a:r>
          </a:p>
          <a:p>
            <a:r>
              <a:rPr lang="en-US" dirty="0"/>
              <a:t>If you are writing data that is NOT going to be re-read right away, this is great. No sense putting it into the cache if we know, generally speaking, it won't be accessed for a while anyway.</a:t>
            </a:r>
          </a:p>
          <a:p>
            <a:r>
              <a:rPr lang="en-US" dirty="0"/>
              <a:t>So this will be faster latency that write-through, since we don't have to wait on the cache write.</a:t>
            </a:r>
          </a:p>
          <a:p>
            <a:endParaRPr lang="en-US" dirty="0"/>
          </a:p>
          <a:p>
            <a:r>
              <a:rPr lang="en-US" dirty="0"/>
              <a:t>Why NOT use this?</a:t>
            </a:r>
          </a:p>
          <a:p>
            <a:r>
              <a:rPr lang="en-US" dirty="0"/>
              <a:t>Well, it's just the flipside of that. Reads will have to do the "walk of shame", especially if its on recently written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040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Got some data to write</a:t>
            </a:r>
          </a:p>
          <a:p>
            <a:r>
              <a:rPr lang="en-US" dirty="0"/>
              <a:t>Write it to the cache</a:t>
            </a:r>
          </a:p>
          <a:p>
            <a:r>
              <a:rPr lang="en-US" dirty="0"/>
              <a:t>If the cache write succeeds, then consider the write successful.</a:t>
            </a:r>
          </a:p>
          <a:p>
            <a:r>
              <a:rPr lang="en-US" dirty="0"/>
              <a:t>Also kick off a write to the record, but fire and forget, don't block for it (use a queue or buffer or whatever)</a:t>
            </a:r>
          </a:p>
          <a:p>
            <a:endParaRPr lang="en-US" dirty="0"/>
          </a:p>
          <a:p>
            <a:r>
              <a:rPr lang="en-US" dirty="0"/>
              <a:t>Why use this?</a:t>
            </a:r>
          </a:p>
          <a:p>
            <a:r>
              <a:rPr lang="en-US" dirty="0"/>
              <a:t>Good performance for a mixed workload (lots of writes, lots of reads)</a:t>
            </a:r>
          </a:p>
          <a:p>
            <a:endParaRPr lang="en-US" dirty="0"/>
          </a:p>
          <a:p>
            <a:r>
              <a:rPr lang="en-US" dirty="0"/>
              <a:t>Why NOT use this?</a:t>
            </a:r>
          </a:p>
          <a:p>
            <a:r>
              <a:rPr lang="en-US" dirty="0"/>
              <a:t>Well, async, is why. What if that record write doesn't work? Or what if it takes a long time?</a:t>
            </a:r>
          </a:p>
          <a:p>
            <a:r>
              <a:rPr lang="en-US" dirty="0"/>
              <a:t>This can be made more resilient with retries or multiple writes, but ultimately there's always going to be a very tiny window where the power could flicker off and the data is lost</a:t>
            </a:r>
          </a:p>
          <a:p>
            <a:r>
              <a:rPr lang="en-US" dirty="0"/>
              <a:t>If you're my age, you might remember obsessively hitting CTRL+S when typing your essay for school, just in case the power goes off or Word crashes or whatever</a:t>
            </a:r>
          </a:p>
          <a:p>
            <a:r>
              <a:rPr lang="en-US" dirty="0"/>
              <a:t>Now we have autosave but even THAT isn't completely bulletproof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22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fast!</a:t>
            </a:r>
          </a:p>
          <a:p>
            <a:r>
              <a:rPr lang="en-US" dirty="0"/>
              <a:t>Very </a:t>
            </a:r>
            <a:r>
              <a:rPr lang="en-US" dirty="0" err="1"/>
              <a:t>very</a:t>
            </a:r>
            <a:r>
              <a:rPr lang="en-US" dirty="0"/>
              <a:t> fast</a:t>
            </a:r>
          </a:p>
          <a:p>
            <a:r>
              <a:rPr lang="en-US" dirty="0"/>
              <a:t>This laptop can run BILLIONS of operations per SECOND</a:t>
            </a:r>
          </a:p>
          <a:p>
            <a:endParaRPr lang="en-US" dirty="0"/>
          </a:p>
          <a:p>
            <a:r>
              <a:rPr lang="en-US" dirty="0"/>
              <a:t>But I/O is slow</a:t>
            </a:r>
          </a:p>
          <a:p>
            <a:r>
              <a:rPr lang="en-US" dirty="0"/>
              <a:t>reading/writing from/to a disk</a:t>
            </a:r>
          </a:p>
          <a:p>
            <a:r>
              <a:rPr lang="en-US" dirty="0"/>
              <a:t>any kind of disk: spinning mechanical disk, SSD, USB thumb drive</a:t>
            </a:r>
          </a:p>
          <a:p>
            <a:r>
              <a:rPr lang="en-US" dirty="0"/>
              <a:t>reading from another computer over a network</a:t>
            </a:r>
          </a:p>
          <a:p>
            <a:r>
              <a:rPr lang="en-US" dirty="0"/>
              <a:t>even reading from RAM is slow</a:t>
            </a:r>
          </a:p>
          <a:p>
            <a:r>
              <a:rPr lang="en-US" dirty="0"/>
              <a:t>the further away from a CPU that data is, the slower using it gets</a:t>
            </a:r>
          </a:p>
          <a:p>
            <a:endParaRPr lang="en-US" dirty="0"/>
          </a:p>
          <a:p>
            <a:r>
              <a:rPr lang="en-US" dirty="0"/>
              <a:t>but a computer without input/output is pretty useless</a:t>
            </a:r>
          </a:p>
          <a:p>
            <a:r>
              <a:rPr lang="en-US" dirty="0"/>
              <a:t>we have to read/write from/to disks</a:t>
            </a:r>
          </a:p>
          <a:p>
            <a:r>
              <a:rPr lang="en-US" dirty="0"/>
              <a:t>we have to read stuff over a network</a:t>
            </a:r>
          </a:p>
          <a:p>
            <a:r>
              <a:rPr lang="en-US" dirty="0" err="1"/>
              <a:t>them's</a:t>
            </a:r>
            <a:r>
              <a:rPr lang="en-US" dirty="0"/>
              <a:t> the brakes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079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to break it down with a chart</a:t>
            </a:r>
          </a:p>
          <a:p>
            <a:r>
              <a:rPr lang="en-US" dirty="0"/>
              <a:t>Write-through has best write integrity, but latency will suffer unless you have many more reads than writes</a:t>
            </a:r>
          </a:p>
          <a:p>
            <a:endParaRPr lang="en-US" dirty="0"/>
          </a:p>
          <a:p>
            <a:r>
              <a:rPr lang="en-US" dirty="0"/>
              <a:t>Write-around is good as long as you aren't reading the updates right away</a:t>
            </a:r>
          </a:p>
          <a:p>
            <a:endParaRPr lang="en-US" dirty="0"/>
          </a:p>
          <a:p>
            <a:r>
              <a:rPr lang="en-US" dirty="0"/>
              <a:t>Write-back is good all around for mixed workloads, but you may have to deal with some edge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4151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bring up Couchbase as an example, because it is a database</a:t>
            </a:r>
          </a:p>
          <a:p>
            <a:r>
              <a:rPr lang="en-US" dirty="0"/>
              <a:t>That has its own managed cache built in.</a:t>
            </a:r>
          </a:p>
          <a:p>
            <a:endParaRPr lang="en-US" dirty="0"/>
          </a:p>
          <a:p>
            <a:r>
              <a:rPr lang="en-US" dirty="0"/>
              <a:t>This is a diagram from the documentation that covers how caching and persistence works.</a:t>
            </a:r>
          </a:p>
          <a:p>
            <a:endParaRPr lang="en-US" dirty="0"/>
          </a:p>
          <a:p>
            <a:r>
              <a:rPr lang="en-US" dirty="0"/>
              <a:t>But basically, Couchbase, by default, uses a variation on </a:t>
            </a:r>
            <a:r>
              <a:rPr lang="en-US" b="1" dirty="0"/>
              <a:t>write-back</a:t>
            </a:r>
            <a:r>
              <a:rPr lang="en-US" dirty="0"/>
              <a:t>, which is good for mixed workloads</a:t>
            </a:r>
          </a:p>
          <a:p>
            <a:endParaRPr lang="en-US" dirty="0"/>
          </a:p>
          <a:p>
            <a:r>
              <a:rPr lang="en-US" dirty="0"/>
              <a:t>Also, Couchbase is CLUSTERED, so there are (usually) multiple servers that communicate with each other,</a:t>
            </a:r>
          </a:p>
          <a:p>
            <a:r>
              <a:rPr lang="en-US" dirty="0"/>
              <a:t>Hence the replication queue: that's a queue to write changes to memory and disk to OTHER machines</a:t>
            </a:r>
          </a:p>
          <a:p>
            <a:endParaRPr lang="en-US" dirty="0"/>
          </a:p>
          <a:p>
            <a:r>
              <a:rPr lang="en-US" dirty="0"/>
              <a:t>So, from your code, when you use the Couchbase SDK to say "save" this, by default, it will be saved to memory and Couchbase will respond and say "done".</a:t>
            </a:r>
          </a:p>
          <a:p>
            <a:r>
              <a:rPr lang="en-US" dirty="0"/>
              <a:t>The data will be queued up to be written to disk, queued up and written to replica memory, in turn queued up and written to replica disk</a:t>
            </a:r>
          </a:p>
          <a:p>
            <a:r>
              <a:rPr lang="en-US" dirty="0"/>
              <a:t>The ONLY thing your application code is WAITING on, is the initial write to the first machine's memory</a:t>
            </a:r>
          </a:p>
          <a:p>
            <a:endParaRPr lang="en-US" dirty="0"/>
          </a:p>
          <a:p>
            <a:r>
              <a:rPr lang="en-US" dirty="0"/>
              <a:t>The reality is a bit more nuanced and complex, but that's how it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0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Couchbase gives you a choice in the matter, for every operation.</a:t>
            </a:r>
          </a:p>
          <a:p>
            <a:r>
              <a:rPr lang="en-US" dirty="0"/>
              <a:t>Here's a little example in C#, it works this way in all the 11+ languages that Couchbase supports</a:t>
            </a:r>
          </a:p>
          <a:p>
            <a:endParaRPr lang="en-US" dirty="0"/>
          </a:p>
          <a:p>
            <a:r>
              <a:rPr lang="en-US" dirty="0"/>
              <a:t>None:</a:t>
            </a: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1. write to cache on one node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2. queue a write to disk, but don't wait on it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3. queue replicas (if any), but don't wait on it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4. return</a:t>
            </a:r>
          </a:p>
          <a:p>
            <a:endParaRPr lang="en-US" sz="18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Majority:</a:t>
            </a: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1. write to cache on one node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2. queue to cache replicas, only wait for "majority" of nodes to confirm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3. queue a write to disk, but don't wait on it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4. return</a:t>
            </a:r>
          </a:p>
          <a:p>
            <a:endParaRPr lang="en-US" sz="18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MajorityAndPersistToActive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1. write to cache on one node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2. write to disk on one node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2. queue to cache replicas, only wait for "majority" of nodes to confirm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4. return</a:t>
            </a:r>
          </a:p>
          <a:p>
            <a:endParaRPr lang="en-US" sz="18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PersistToMajority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1. write to cache on one node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2. queue to write to disk on nodes, only wait for the "majority" of nodes to confirm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3. queue to cache replicas, only wait for "majority" of nodes to confirm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4. return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9880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"none"</a:t>
            </a:r>
          </a:p>
          <a:p>
            <a:endParaRPr lang="en-US" dirty="0"/>
          </a:p>
          <a:p>
            <a:r>
              <a:rPr lang="en-US" dirty="0"/>
              <a:t>We ONLY wait on the data to be saved to memory of Node 1</a:t>
            </a:r>
          </a:p>
          <a:p>
            <a:r>
              <a:rPr lang="en-US" dirty="0"/>
              <a:t>The other data will be persisted to the other node's </a:t>
            </a:r>
            <a:r>
              <a:rPr lang="en-US" dirty="0" err="1"/>
              <a:t>memorys</a:t>
            </a:r>
            <a:r>
              <a:rPr lang="en-US" dirty="0"/>
              <a:t> and disks</a:t>
            </a:r>
          </a:p>
          <a:p>
            <a:r>
              <a:rPr lang="en-US" dirty="0"/>
              <a:t>(assuming we configured for replication factor 3, which might be overkill)</a:t>
            </a:r>
          </a:p>
          <a:p>
            <a:r>
              <a:rPr lang="en-US" dirty="0"/>
              <a:t>BUT we don't WAIT for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3623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wait on the data to be saved to memory of Node 1</a:t>
            </a:r>
          </a:p>
          <a:p>
            <a:r>
              <a:rPr lang="en-US" dirty="0"/>
              <a:t>And we wait for the data to be saved to memory of MAJORITY of the replicas</a:t>
            </a:r>
          </a:p>
          <a:p>
            <a:r>
              <a:rPr lang="en-US" dirty="0"/>
              <a:t>The other data will be persisted to the other node's </a:t>
            </a:r>
            <a:r>
              <a:rPr lang="en-US" dirty="0" err="1"/>
              <a:t>memorys</a:t>
            </a:r>
            <a:r>
              <a:rPr lang="en-US" dirty="0"/>
              <a:t> and disks</a:t>
            </a:r>
          </a:p>
          <a:p>
            <a:r>
              <a:rPr lang="en-US" dirty="0"/>
              <a:t>BUT we don't WAIT for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465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wait on the data to be saved to memory of Node 1</a:t>
            </a:r>
          </a:p>
          <a:p>
            <a:r>
              <a:rPr lang="en-US" dirty="0"/>
              <a:t>AND we wait for the data to saved to disk of Node 1 (node 1 being the "active" for this record)</a:t>
            </a:r>
          </a:p>
          <a:p>
            <a:r>
              <a:rPr lang="en-US" dirty="0"/>
              <a:t>And we wait for the data to be saved to memory of MAJORITY of the replicas</a:t>
            </a:r>
          </a:p>
          <a:p>
            <a:r>
              <a:rPr lang="en-US" dirty="0"/>
              <a:t>The other data will be persisted to the other node's </a:t>
            </a:r>
            <a:r>
              <a:rPr lang="en-US" dirty="0" err="1"/>
              <a:t>memorys</a:t>
            </a:r>
            <a:r>
              <a:rPr lang="en-US" dirty="0"/>
              <a:t> and disks</a:t>
            </a:r>
          </a:p>
          <a:p>
            <a:r>
              <a:rPr lang="en-US" dirty="0"/>
              <a:t>BUT we don't WAIT for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887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wait on the data to be saved to memory of Node 1</a:t>
            </a:r>
          </a:p>
          <a:p>
            <a:r>
              <a:rPr lang="en-US" dirty="0"/>
              <a:t>AND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we wait for write to disk on majority of nodes</a:t>
            </a: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AND we </a:t>
            </a:r>
            <a:r>
              <a:rPr lang="en-US" dirty="0"/>
              <a:t>wait for the data to be saved to memory of MAJORITY of the replicas</a:t>
            </a:r>
          </a:p>
          <a:p>
            <a:r>
              <a:rPr lang="en-US" dirty="0"/>
              <a:t>The other data will be persisted to the other node's </a:t>
            </a:r>
            <a:r>
              <a:rPr lang="en-US" dirty="0" err="1"/>
              <a:t>memorys</a:t>
            </a:r>
            <a:r>
              <a:rPr lang="en-US" dirty="0"/>
              <a:t> and disks</a:t>
            </a:r>
          </a:p>
          <a:p>
            <a:r>
              <a:rPr lang="en-US" dirty="0"/>
              <a:t>BUT we don't WAIT for that.</a:t>
            </a:r>
          </a:p>
          <a:p>
            <a:endParaRPr lang="en-US" dirty="0"/>
          </a:p>
          <a:p>
            <a:r>
              <a:rPr lang="en-US" dirty="0"/>
              <a:t>I've gone in order from fastest to slowest.</a:t>
            </a:r>
          </a:p>
          <a:p>
            <a:r>
              <a:rPr lang="en-US" dirty="0"/>
              <a:t>Each time I increase guaranteed durability, I also increase the amount of disk access</a:t>
            </a:r>
          </a:p>
          <a:p>
            <a:r>
              <a:rPr lang="en-US" dirty="0"/>
              <a:t>AND the number of network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2174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you've seen this chart before,</a:t>
            </a:r>
          </a:p>
          <a:p>
            <a:r>
              <a:rPr lang="en-US" dirty="0"/>
              <a:t>But it's all about latency</a:t>
            </a:r>
          </a:p>
          <a:p>
            <a:r>
              <a:rPr lang="en-US" dirty="0"/>
              <a:t>The first column is nanoseconds, low level operations</a:t>
            </a:r>
          </a:p>
          <a:p>
            <a:r>
              <a:rPr lang="en-US" dirty="0"/>
              <a:t>Then microseconds, which is using main memory references</a:t>
            </a:r>
          </a:p>
          <a:p>
            <a:r>
              <a:rPr lang="en-US" dirty="0"/>
              <a:t>Then we get into sub millisecond, which is SSD reads and LAN traffic</a:t>
            </a:r>
          </a:p>
          <a:p>
            <a:r>
              <a:rPr lang="en-US" dirty="0"/>
              <a:t>Then hundreds of milliseconds, which is WAN traffic</a:t>
            </a:r>
          </a:p>
          <a:p>
            <a:endParaRPr lang="en-US" dirty="0"/>
          </a:p>
          <a:p>
            <a:r>
              <a:rPr lang="en-US" dirty="0"/>
              <a:t>This is why increasing guaranteed durability in a distributed system gets increasingly slower</a:t>
            </a:r>
          </a:p>
          <a:p>
            <a:r>
              <a:rPr lang="en-US" dirty="0"/>
              <a:t>Microseconds doesn't seem like much, but reading a meg from RAM is 250,000 times slower than reading from an L1 CPU cache</a:t>
            </a:r>
          </a:p>
          <a:p>
            <a:r>
              <a:rPr lang="en-US" dirty="0"/>
              <a:t>And reading a meg from SSD is 12 times slower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5202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20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0355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go back to that caching example again</a:t>
            </a:r>
          </a:p>
          <a:p>
            <a:endParaRPr lang="en-US" dirty="0"/>
          </a:p>
          <a:p>
            <a:r>
              <a:rPr lang="en-US" dirty="0"/>
              <a:t>instead of just one math problem, let's use </a:t>
            </a:r>
            <a:r>
              <a:rPr lang="en-US" dirty="0" err="1"/>
              <a:t>powerpoint</a:t>
            </a:r>
            <a:r>
              <a:rPr lang="en-US" dirty="0"/>
              <a:t>-as-a-cache again</a:t>
            </a:r>
          </a:p>
          <a:p>
            <a:endParaRPr lang="en-US" dirty="0"/>
          </a:p>
          <a:p>
            <a:r>
              <a:rPr lang="en-US" dirty="0"/>
              <a:t>5 total spots in my cache</a:t>
            </a:r>
          </a:p>
          <a:p>
            <a:endParaRPr lang="en-US" dirty="0"/>
          </a:p>
          <a:p>
            <a:r>
              <a:rPr lang="en-US" dirty="0"/>
              <a:t>What I would like to do is pick which of these values to "evict"</a:t>
            </a:r>
          </a:p>
          <a:p>
            <a:r>
              <a:rPr lang="en-US" dirty="0"/>
              <a:t>To make way for fresh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449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Perhaps misleading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might actually be every 100ms delay reduced revenue by 1%, but you get the idea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point is that fast enough is never fast enough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Time is money</a:t>
            </a:r>
          </a:p>
          <a:p>
            <a:r>
              <a:rPr lang="en-US" dirty="0"/>
              <a:t>so how can we make stuff faster?</a:t>
            </a:r>
          </a:p>
          <a:p>
            <a:endParaRPr lang="en-US" dirty="0"/>
          </a:p>
          <a:p>
            <a:r>
              <a:rPr lang="en-US" dirty="0"/>
              <a:t>the answer is "caching, probably"</a:t>
            </a:r>
          </a:p>
          <a:p>
            <a:pPr>
              <a:buFontTx/>
              <a:buChar char="-"/>
            </a:pPr>
            <a:r>
              <a:rPr lang="en-US" dirty="0"/>
              <a:t>cost effective</a:t>
            </a:r>
          </a:p>
          <a:p>
            <a:pPr>
              <a:buFontTx/>
              <a:buChar char="-"/>
            </a:pPr>
            <a:r>
              <a:rPr lang="en-US" dirty="0"/>
              <a:t>doesn't require major rewrite/rearchitect, can be used with existing systems</a:t>
            </a:r>
          </a:p>
          <a:p>
            <a:pPr>
              <a:buFontTx/>
              <a:buChar char="-"/>
            </a:pPr>
            <a:r>
              <a:rPr lang="en-US" dirty="0"/>
              <a:t>plenty of off-the-shelf solutions</a:t>
            </a:r>
          </a:p>
          <a:p>
            <a:endParaRPr lang="en-US" dirty="0"/>
          </a:p>
          <a:p>
            <a:r>
              <a:rPr lang="en-US" dirty="0"/>
              <a:t>Tweet: https://twitter.com/AndriusAuc/status/1060458849809977344</a:t>
            </a:r>
          </a:p>
          <a:p>
            <a:r>
              <a:rPr lang="en-US" dirty="0"/>
              <a:t>Source: https://www.slideshare.net/devonauerswald/walmart-pagespeedslide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3288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 </a:t>
            </a:r>
            <a:r>
              <a:rPr lang="en-US" dirty="0" err="1"/>
              <a:t>Karlton</a:t>
            </a:r>
            <a:r>
              <a:rPr lang="en-US" dirty="0"/>
              <a:t> (worked with Netscape, DEC, Xerox PARC) famously said</a:t>
            </a:r>
          </a:p>
          <a:p>
            <a:r>
              <a:rPr lang="en-US" dirty="0"/>
              <a:t>And you've probably seen a million variations of this</a:t>
            </a:r>
          </a:p>
          <a:p>
            <a:r>
              <a:rPr lang="en-US" dirty="0"/>
              <a:t>(if need to stall for time, ask someone in the audience if they know any)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8130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Evict the data that hasn't been read in a long time</a:t>
            </a:r>
          </a:p>
          <a:p>
            <a:r>
              <a:rPr lang="en-US" dirty="0"/>
              <a:t>there are a lot of variations</a:t>
            </a:r>
          </a:p>
          <a:p>
            <a:r>
              <a:rPr lang="en-US" dirty="0"/>
              <a:t>when you're only using cache to read, this is fine</a:t>
            </a:r>
          </a:p>
          <a:p>
            <a:endParaRPr lang="en-US" dirty="0"/>
          </a:p>
          <a:p>
            <a:r>
              <a:rPr lang="en-US" dirty="0"/>
              <a:t>What do I mean by "used"? Accessed/Read, "referenced"</a:t>
            </a:r>
          </a:p>
          <a:p>
            <a:endParaRPr lang="en-US" dirty="0"/>
          </a:p>
          <a:p>
            <a:r>
              <a:rPr lang="en-US" dirty="0"/>
              <a:t>Go through the steps</a:t>
            </a:r>
          </a:p>
          <a:p>
            <a:endParaRPr lang="en-US" dirty="0"/>
          </a:p>
          <a:p>
            <a:r>
              <a:rPr lang="en-US" dirty="0"/>
              <a:t>What happens when I do a read on "E"? Which is evicted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92789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into account whether an item has been "referenced" and/or "modified"</a:t>
            </a:r>
          </a:p>
          <a:p>
            <a:endParaRPr lang="en-US" dirty="0"/>
          </a:p>
          <a:p>
            <a:r>
              <a:rPr lang="en-US" dirty="0"/>
              <a:t>So not only does it take into account whether an item has been read,</a:t>
            </a:r>
          </a:p>
          <a:p>
            <a:r>
              <a:rPr lang="en-US" dirty="0"/>
              <a:t>But it also takes into account when it's been updated</a:t>
            </a:r>
          </a:p>
          <a:p>
            <a:endParaRPr lang="en-US" dirty="0"/>
          </a:p>
          <a:p>
            <a:r>
              <a:rPr lang="en-US" dirty="0"/>
              <a:t>If an item in the cache has NOT been referenced and has NOT been modified, it has score 0</a:t>
            </a:r>
          </a:p>
          <a:p>
            <a:r>
              <a:rPr lang="en-US" dirty="0"/>
              <a:t>If an item in the cache has NOT been referenced but HAS been modified, it has score 1</a:t>
            </a:r>
          </a:p>
          <a:p>
            <a:r>
              <a:rPr lang="en-US" dirty="0"/>
              <a:t>If an item in the cache HAS been referenced, but has never been modified, it has score 2</a:t>
            </a:r>
          </a:p>
          <a:p>
            <a:r>
              <a:rPr lang="en-US" dirty="0"/>
              <a:t>If an item has been reference AND has been modified, it has score 3</a:t>
            </a:r>
          </a:p>
          <a:p>
            <a:endParaRPr lang="en-US" dirty="0"/>
          </a:p>
          <a:p>
            <a:r>
              <a:rPr lang="en-US" dirty="0"/>
              <a:t>So the 0 score makes sense, it's barely being used, so safe to evict it.</a:t>
            </a:r>
          </a:p>
          <a:p>
            <a:r>
              <a:rPr lang="en-US" dirty="0"/>
              <a:t>Score 3 makes sense, it's being referenced and modified, so it's probably important, don't evict it when there are lower scores.</a:t>
            </a:r>
          </a:p>
          <a:p>
            <a:endParaRPr lang="en-US" dirty="0"/>
          </a:p>
          <a:p>
            <a:r>
              <a:rPr lang="en-US" dirty="0"/>
              <a:t>Where this is interesting is the two middle ones. This algorithm says that being referenced is more important than being modified.</a:t>
            </a:r>
          </a:p>
          <a:p>
            <a:endParaRPr lang="en-US" dirty="0"/>
          </a:p>
          <a:p>
            <a:r>
              <a:rPr lang="en-US" dirty="0"/>
              <a:t>So let's say I want to put another item in this cache, "E". Which one gets kicked out?</a:t>
            </a:r>
          </a:p>
          <a:p>
            <a:pPr marL="228600" indent="0">
              <a:buFontTx/>
              <a:buNone/>
            </a:pPr>
            <a:endParaRPr lang="en-US" dirty="0"/>
          </a:p>
          <a:p>
            <a:pPr marL="228600" indent="0">
              <a:buFontTx/>
              <a:buNone/>
            </a:pPr>
            <a:r>
              <a:rPr lang="en-US" dirty="0"/>
              <a:t>From all the lowest scoring items, evict one of them at random</a:t>
            </a:r>
          </a:p>
          <a:p>
            <a:pPr>
              <a:buFontTx/>
              <a:buChar char="-"/>
            </a:pPr>
            <a:endParaRPr lang="en-US" dirty="0"/>
          </a:p>
          <a:p>
            <a:pPr marL="228600" indent="0">
              <a:buFontTx/>
              <a:buNone/>
            </a:pPr>
            <a:r>
              <a:rPr lang="en-US" dirty="0"/>
              <a:t>There's only one 0 score here, so it will be evicted.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14725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"none" is cache policy too</a:t>
            </a:r>
          </a:p>
          <a:p>
            <a:endParaRPr lang="en-US" dirty="0"/>
          </a:p>
          <a:p>
            <a:r>
              <a:rPr lang="en-US" dirty="0"/>
              <a:t>So what happens when the cache is full and I try to put more data in?</a:t>
            </a:r>
          </a:p>
          <a:p>
            <a:r>
              <a:rPr lang="en-US" dirty="0"/>
              <a:t>That's an error.</a:t>
            </a:r>
          </a:p>
          <a:p>
            <a:endParaRPr lang="en-US" dirty="0"/>
          </a:p>
          <a:p>
            <a:r>
              <a:rPr lang="en-US" dirty="0"/>
              <a:t>why on earth would I want that? that sounds limiting!</a:t>
            </a:r>
          </a:p>
          <a:p>
            <a:endParaRPr lang="en-US" dirty="0"/>
          </a:p>
          <a:p>
            <a:r>
              <a:rPr lang="en-US" dirty="0"/>
              <a:t>this is when you want everything in memory</a:t>
            </a:r>
          </a:p>
          <a:p>
            <a:r>
              <a:rPr lang="en-US" dirty="0"/>
              <a:t>and completely avoid disk overhead</a:t>
            </a:r>
          </a:p>
          <a:p>
            <a:r>
              <a:rPr lang="en-US" dirty="0"/>
              <a:t>for pure performance</a:t>
            </a:r>
          </a:p>
          <a:p>
            <a:endParaRPr lang="en-US" dirty="0"/>
          </a:p>
          <a:p>
            <a:r>
              <a:rPr lang="en-US" dirty="0"/>
              <a:t>so instead of eviction, you'll be monitoring it</a:t>
            </a:r>
          </a:p>
          <a:p>
            <a:r>
              <a:rPr lang="en-US" dirty="0"/>
              <a:t>"how full is it?"</a:t>
            </a:r>
          </a:p>
          <a:p>
            <a:r>
              <a:rPr lang="en-US" dirty="0"/>
              <a:t>"is it 80% full? time to add more RAM to the (probably distributed) system"</a:t>
            </a:r>
          </a:p>
          <a:p>
            <a:endParaRPr lang="en-US" dirty="0"/>
          </a:p>
          <a:p>
            <a:r>
              <a:rPr lang="en-US" dirty="0"/>
              <a:t>Why use this policy?</a:t>
            </a:r>
          </a:p>
          <a:p>
            <a:r>
              <a:rPr lang="en-US" dirty="0"/>
              <a:t>When performance is highly critical</a:t>
            </a:r>
          </a:p>
          <a:p>
            <a:endParaRPr lang="en-US" dirty="0"/>
          </a:p>
          <a:p>
            <a:r>
              <a:rPr lang="en-US" dirty="0"/>
              <a:t>Photograph: https://www.flickr.com/photos/24810568@N06/7606410042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7284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replacement, just rely on luck</a:t>
            </a:r>
          </a:p>
          <a:p>
            <a:endParaRPr lang="en-US" dirty="0"/>
          </a:p>
          <a:p>
            <a:r>
              <a:rPr lang="en-US" dirty="0"/>
              <a:t>FIFO and LIFO, treat it like a queue, and eviction becomes "dequeue"</a:t>
            </a:r>
          </a:p>
          <a:p>
            <a:endParaRPr lang="en-US" dirty="0"/>
          </a:p>
          <a:p>
            <a:r>
              <a:rPr lang="en-US" dirty="0"/>
              <a:t>MRU – seems counter intuitive, but some evidence to suggest that this is more efficient for specialized workloads</a:t>
            </a:r>
          </a:p>
          <a:p>
            <a:endParaRPr lang="en-US" dirty="0"/>
          </a:p>
          <a:p>
            <a:r>
              <a:rPr lang="en-US" dirty="0"/>
              <a:t>LFU – keep track of usage</a:t>
            </a:r>
          </a:p>
          <a:p>
            <a:endParaRPr lang="en-US" dirty="0"/>
          </a:p>
          <a:p>
            <a:r>
              <a:rPr lang="en-US" dirty="0" err="1"/>
              <a:t>Belady's</a:t>
            </a:r>
            <a:r>
              <a:rPr lang="en-US" dirty="0"/>
              <a:t> algorithm - not really possible to use in reality, because it depends on perfect prediction of what data will be used</a:t>
            </a:r>
          </a:p>
          <a:p>
            <a:r>
              <a:rPr lang="en-US" dirty="0"/>
              <a:t>but there are approximations that have cool names like Hawkeye and Mockingjay</a:t>
            </a:r>
          </a:p>
          <a:p>
            <a:endParaRPr lang="en-US" dirty="0"/>
          </a:p>
          <a:p>
            <a:r>
              <a:rPr lang="en-US" dirty="0"/>
              <a:t>Machine learning – train a model based on cache usage and apply that to eviction</a:t>
            </a:r>
          </a:p>
          <a:p>
            <a:endParaRPr lang="en-US" dirty="0"/>
          </a:p>
          <a:p>
            <a:r>
              <a:rPr lang="en-US" dirty="0"/>
              <a:t>There are 23+ policies listed on Wikipedia</a:t>
            </a:r>
          </a:p>
          <a:p>
            <a:endParaRPr lang="en-US" dirty="0"/>
          </a:p>
          <a:p>
            <a:r>
              <a:rPr lang="en-US" dirty="0"/>
              <a:t>So, yes, cache invalidation is hard.</a:t>
            </a:r>
          </a:p>
          <a:p>
            <a:r>
              <a:rPr lang="en-US" dirty="0"/>
              <a:t>If I were me, I'd treat it like encryption: don't implement something myself unless I absolutely have 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4380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20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5654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Monitor real world flow: if the eviction rate is high and the lifetimes and small, the cache is too small.</a:t>
            </a:r>
          </a:p>
          <a:p>
            <a:r>
              <a:rPr lang="en-US" dirty="0"/>
              <a:t>Too small = a lot of thrashing and overhead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Absurd example: Consider a cache that can hold 1 user profile, in a system with 10000 users. It would thrash and churn and provide no benefit</a:t>
            </a:r>
          </a:p>
          <a:p>
            <a:r>
              <a:rPr lang="en-US" dirty="0"/>
              <a:t>Too big = wasting resources</a:t>
            </a:r>
          </a:p>
          <a:p>
            <a:r>
              <a:rPr lang="en-US" dirty="0"/>
              <a:t>Absurd example: Consider having 10x more RAM set aside for cache than the total amount of all your data. Paying for that RAM why?</a:t>
            </a:r>
          </a:p>
          <a:p>
            <a:endParaRPr lang="en-US" dirty="0"/>
          </a:p>
          <a:p>
            <a:r>
              <a:rPr lang="en-US" dirty="0"/>
              <a:t>Some systems, like Couchbase, also have eviction options:</a:t>
            </a:r>
          </a:p>
          <a:p>
            <a:r>
              <a:rPr lang="en-US" dirty="0"/>
              <a:t>Value eviction means the value is evicted, but the location of that value on disk isn't.</a:t>
            </a:r>
          </a:p>
          <a:p>
            <a:r>
              <a:rPr lang="en-US" dirty="0"/>
              <a:t>So this speeds up the walk of shame, makes it more of a "jog of shame"</a:t>
            </a:r>
          </a:p>
          <a:p>
            <a:r>
              <a:rPr lang="en-US" dirty="0"/>
              <a:t>As opposed to full eviction, which evicts everything. Less memory, but full blown "walk of shame"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64409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you wrote your own eviction policy?</a:t>
            </a:r>
          </a:p>
          <a:p>
            <a:endParaRPr lang="en-US" dirty="0"/>
          </a:p>
          <a:p>
            <a:r>
              <a:rPr lang="en-US" dirty="0"/>
              <a:t>The symptom here is that the eviction policy is going to spend a lot of extra time checking the cache,</a:t>
            </a:r>
          </a:p>
          <a:p>
            <a:r>
              <a:rPr lang="en-US" dirty="0"/>
              <a:t>Which hurts performance and latency, which defeats the purpose of a cache in the first place</a:t>
            </a:r>
          </a:p>
          <a:p>
            <a:endParaRPr lang="en-US" dirty="0"/>
          </a:p>
          <a:p>
            <a:r>
              <a:rPr lang="en-US" dirty="0"/>
              <a:t>Solutions:</a:t>
            </a:r>
          </a:p>
          <a:p>
            <a:r>
              <a:rPr lang="en-US" dirty="0"/>
              <a:t>The eviction policies as I've described them are very simple, but in reality they are a lot more complex and tuned.</a:t>
            </a:r>
          </a:p>
          <a:p>
            <a:r>
              <a:rPr lang="en-US" dirty="0"/>
              <a:t>So just don't do it.</a:t>
            </a:r>
          </a:p>
          <a:p>
            <a:endParaRPr lang="en-US" dirty="0"/>
          </a:p>
          <a:p>
            <a:r>
              <a:rPr lang="en-US" dirty="0"/>
              <a:t>If you're in a situation where you are choosing eviction policy or write strategy, it's good to monitor</a:t>
            </a:r>
          </a:p>
          <a:p>
            <a:r>
              <a:rPr lang="en-US" dirty="0"/>
              <a:t>Two things to look at: "hit ratio" and "latency"</a:t>
            </a:r>
          </a:p>
          <a:p>
            <a:r>
              <a:rPr lang="en-US" dirty="0"/>
              <a:t>The higher the hit ratio the better</a:t>
            </a:r>
          </a:p>
          <a:p>
            <a:r>
              <a:rPr lang="en-US" dirty="0"/>
              <a:t>The lower the latency the better</a:t>
            </a:r>
          </a:p>
          <a:p>
            <a:endParaRPr lang="en-US" dirty="0"/>
          </a:p>
          <a:p>
            <a:r>
              <a:rPr lang="en-US" dirty="0"/>
              <a:t>I can't really be prescriptive here, because data and data access is different from project to project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31968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 caching, as opposed to distributed caching</a:t>
            </a:r>
          </a:p>
          <a:p>
            <a:endParaRPr lang="en-US" dirty="0"/>
          </a:p>
          <a:p>
            <a:r>
              <a:rPr lang="en-US" dirty="0"/>
              <a:t>Let's suppose you are running multiple web servers for the same app (web farm, Kubernetes, whatever)</a:t>
            </a:r>
          </a:p>
          <a:p>
            <a:r>
              <a:rPr lang="en-US" dirty="0"/>
              <a:t>And each of those servers have their own cache</a:t>
            </a:r>
          </a:p>
          <a:p>
            <a:endParaRPr lang="en-US" dirty="0"/>
          </a:p>
          <a:p>
            <a:r>
              <a:rPr lang="en-US" dirty="0"/>
              <a:t>Redundancy: the same item could be cached on each server</a:t>
            </a:r>
          </a:p>
          <a:p>
            <a:r>
              <a:rPr lang="en-US" dirty="0"/>
              <a:t>Hot spots: one server just by luck of the draw could get a lot of cache usage while the others are relatively empty</a:t>
            </a:r>
          </a:p>
          <a:p>
            <a:r>
              <a:rPr lang="en-US" dirty="0"/>
              <a:t>Inconsistency: server 1 might have an older version than server 3 (this isn't the end of the world, but it's a consideration)</a:t>
            </a:r>
          </a:p>
          <a:p>
            <a:r>
              <a:rPr lang="en-US" dirty="0"/>
              <a:t>Availability: a web server crashes, the cache goes with it</a:t>
            </a:r>
          </a:p>
          <a:p>
            <a:endParaRPr lang="en-US" dirty="0"/>
          </a:p>
          <a:p>
            <a:r>
              <a:rPr lang="en-US" dirty="0"/>
              <a:t>Use a distributed cache</a:t>
            </a:r>
          </a:p>
          <a:p>
            <a:r>
              <a:rPr lang="en-US" dirty="0"/>
              <a:t>Yes it introduces network into the equation</a:t>
            </a:r>
          </a:p>
          <a:p>
            <a:r>
              <a:rPr lang="en-US" dirty="0"/>
              <a:t>But you can avoid these gotchas, and if you use something like Couchbase,</a:t>
            </a:r>
          </a:p>
          <a:p>
            <a:r>
              <a:rPr lang="en-US" dirty="0"/>
              <a:t>Then you also get scaling and replication included.</a:t>
            </a:r>
          </a:p>
          <a:p>
            <a:r>
              <a:rPr lang="en-US" dirty="0"/>
              <a:t>Many Couchbase users start with it as a cache, but it's a full-blown database too, that includes</a:t>
            </a:r>
          </a:p>
          <a:p>
            <a:r>
              <a:rPr lang="en-US" dirty="0"/>
              <a:t>NoSQL, JSON, SQL, full text search, analytics, </a:t>
            </a:r>
            <a:r>
              <a:rPr lang="en-US" dirty="0" err="1"/>
              <a:t>eventing</a:t>
            </a:r>
            <a:r>
              <a:rPr lang="en-US" dirty="0"/>
              <a:t>, mobile sync, and more.</a:t>
            </a:r>
          </a:p>
          <a:p>
            <a:endParaRPr lang="en-US" dirty="0"/>
          </a:p>
          <a:p>
            <a:r>
              <a:rPr lang="en-US" dirty="0"/>
              <a:t>Redis and Memcached are also popular choices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3586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24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Thank you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Also want to Thank Wu-tang and method man for your help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And remember that </a:t>
            </a:r>
            <a:r>
              <a:rPr lang="en-US" dirty="0" err="1"/>
              <a:t>wu</a:t>
            </a:r>
            <a:r>
              <a:rPr lang="en-US" dirty="0"/>
              <a:t>-tang is for the children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3" name="Google Shape;1323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But fast enough is never fast enough</a:t>
            </a:r>
          </a:p>
          <a:p>
            <a:r>
              <a:rPr lang="en-US" dirty="0"/>
              <a:t>so how can we make stuff faster?</a:t>
            </a:r>
          </a:p>
          <a:p>
            <a:endParaRPr lang="en-US" dirty="0"/>
          </a:p>
          <a:p>
            <a:r>
              <a:rPr lang="en-US" dirty="0"/>
              <a:t>the answer is "caching, probably"</a:t>
            </a:r>
          </a:p>
          <a:p>
            <a:pPr>
              <a:buFontTx/>
              <a:buChar char="-"/>
            </a:pPr>
            <a:r>
              <a:rPr lang="en-US" dirty="0"/>
              <a:t>cost effective</a:t>
            </a:r>
          </a:p>
          <a:p>
            <a:pPr>
              <a:buFontTx/>
              <a:buChar char="-"/>
            </a:pPr>
            <a:r>
              <a:rPr lang="en-US" dirty="0"/>
              <a:t>doesn't require major rewrite/rearchitect, can be used with existing systems</a:t>
            </a:r>
          </a:p>
          <a:p>
            <a:pPr>
              <a:buFontTx/>
              <a:buChar char="-"/>
            </a:pPr>
            <a:r>
              <a:rPr lang="en-US" dirty="0"/>
              <a:t>plenty of off-the-shelf solutions</a:t>
            </a:r>
          </a:p>
          <a:p>
            <a:endParaRPr lang="en-US" dirty="0"/>
          </a:p>
          <a:p>
            <a:r>
              <a:rPr lang="en-US" dirty="0"/>
              <a:t>Photograph: https://www.flickr.com/photos/64379474@N00/3874845297</a:t>
            </a:r>
          </a:p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49853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a deeper dive, check out these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62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53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cache really does rule everything around us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CPU in your device is using caching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your browser (ctrl+f5 anyone?)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your android and </a:t>
            </a:r>
            <a:r>
              <a:rPr lang="en-US" dirty="0" err="1"/>
              <a:t>iphone</a:t>
            </a:r>
            <a:r>
              <a:rPr lang="en-US" dirty="0"/>
              <a:t> apps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CDNs use caching and are a form of caching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DNS caching (on your computer and on caching-only DNS servers)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Photograph: https://commons.wikimedia.org/wiki/File:Method_Man_at_Shattuck_Down_Low.jpg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 I think we should understand it better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And know when and how to use it</a:t>
            </a:r>
          </a:p>
        </p:txBody>
      </p:sp>
      <p:sp>
        <p:nvSpPr>
          <p:cNvPr id="1802" name="Google Shape;1802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9076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17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cache makes just about everything better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 this session, I'm going to talk about the basics of what caching is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how it works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Common use cases and architecture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when and how to read and write from it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we'll also discuss one of the hardest problems in computer science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End with the tradeoffs, drawbacks, and gotchas you need to consider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59" name="Google Shape;1259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31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I'm a Microsoft MVP, and I'm also an author with Pluralsight, Manning, and </a:t>
            </a:r>
            <a:r>
              <a:rPr lang="en-US" dirty="0" err="1"/>
              <a:t>Apress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 work for Couchbase in marketing, you might be surprised to see a marketing title in a technical talk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But Couchbase is a database, used by developers and technical people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 I think it makes sense to have developers / technical people in marketing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Couchbase, by the way, is a NoSQL database, but it's interesting to bring up in this session because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It has a built-in managed cache. Later, we'll see why that's useful and makes your life easier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You can contact me on Twitter or LinkedIn!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 also run an annual event called the C# Advent. If you are into C#, you should check it out because it will be starting up soon</a:t>
            </a:r>
          </a:p>
        </p:txBody>
      </p:sp>
      <p:sp>
        <p:nvSpPr>
          <p:cNvPr id="1373" name="Google Shape;1373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776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20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25" cy="450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1_Two Conten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0" y="0"/>
            <a:ext cx="6229815" cy="68654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685" cy="109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293987" y="2620846"/>
            <a:ext cx="3856685" cy="171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34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13" cy="341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34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chart">
  <p:cSld name="Full size char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>
            <a:spLocks noGrp="1"/>
          </p:cNvSpPr>
          <p:nvPr>
            <p:ph type="chart" idx="2"/>
          </p:nvPr>
        </p:nvSpPr>
        <p:spPr>
          <a:xfrm>
            <a:off x="398463" y="1748900"/>
            <a:ext cx="11383962" cy="47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0" y="4035552"/>
            <a:ext cx="3267455" cy="2822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204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1" y="4035552"/>
            <a:ext cx="3267454" cy="2822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204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8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BLK Logo">
  <p:cSld name="Photo Blue - BLK Logo">
    <p:bg>
      <p:bgPr>
        <a:solidFill>
          <a:schemeClr val="dk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39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9"/>
          <p:cNvSpPr/>
          <p:nvPr/>
        </p:nvSpPr>
        <p:spPr>
          <a:xfrm>
            <a:off x="1" y="4035552"/>
            <a:ext cx="3267454" cy="2822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1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white logo&#10;&#10;Description automatically generated with medium confidence">
            <a:extLst>
              <a:ext uri="{FF2B5EF4-FFF2-40B4-BE49-F238E27FC236}">
                <a16:creationId xmlns:a16="http://schemas.microsoft.com/office/drawing/2014/main" id="{5B945BFD-F67B-E848-B876-3F52E7083C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313" y="1218245"/>
            <a:ext cx="2474400" cy="563667"/>
          </a:xfrm>
          <a:prstGeom prst="rect">
            <a:avLst/>
          </a:prstGeom>
        </p:spPr>
      </p:pic>
      <p:sp>
        <p:nvSpPr>
          <p:cNvPr id="633" name="Google Shape;633;p82"/>
          <p:cNvSpPr txBox="1">
            <a:spLocks noGrp="1"/>
          </p:cNvSpPr>
          <p:nvPr>
            <p:ph type="body" idx="1"/>
          </p:nvPr>
        </p:nvSpPr>
        <p:spPr>
          <a:xfrm>
            <a:off x="893926" y="3159535"/>
            <a:ext cx="760215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82"/>
          <p:cNvSpPr txBox="1">
            <a:spLocks noGrp="1"/>
          </p:cNvSpPr>
          <p:nvPr>
            <p:ph type="body" idx="2"/>
          </p:nvPr>
        </p:nvSpPr>
        <p:spPr>
          <a:xfrm>
            <a:off x="893927" y="4623365"/>
            <a:ext cx="760215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82"/>
          <p:cNvSpPr txBox="1">
            <a:spLocks noGrp="1"/>
          </p:cNvSpPr>
          <p:nvPr>
            <p:ph type="body" idx="3"/>
          </p:nvPr>
        </p:nvSpPr>
        <p:spPr>
          <a:xfrm>
            <a:off x="893927" y="4013765"/>
            <a:ext cx="760215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7" name="Google Shape;637;p82"/>
          <p:cNvSpPr txBox="1">
            <a:spLocks noGrp="1"/>
          </p:cNvSpPr>
          <p:nvPr>
            <p:ph type="title"/>
          </p:nvPr>
        </p:nvSpPr>
        <p:spPr>
          <a:xfrm>
            <a:off x="893927" y="2256933"/>
            <a:ext cx="7619758" cy="84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206DBB0-AA52-3D45-A6CA-988969C0D0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2421" b="38901"/>
          <a:stretch/>
        </p:blipFill>
        <p:spPr>
          <a:xfrm>
            <a:off x="8083379" y="3572144"/>
            <a:ext cx="4108620" cy="3285856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8F9B56-BA97-124C-9F04-E13F6D5263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63939" b="-2"/>
          <a:stretch/>
        </p:blipFill>
        <p:spPr>
          <a:xfrm>
            <a:off x="5015753" y="0"/>
            <a:ext cx="4924321" cy="17245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3970D7A-2098-7945-B075-C56C1D2568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3996" y="624896"/>
            <a:ext cx="1894803" cy="21720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6CFFC7E7-C6AB-FA40-9D73-4210915F6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1" t="-1" b="53652"/>
          <a:stretch/>
        </p:blipFill>
        <p:spPr>
          <a:xfrm>
            <a:off x="0" y="3715054"/>
            <a:ext cx="4790682" cy="3142946"/>
          </a:xfrm>
          <a:prstGeom prst="rect">
            <a:avLst/>
          </a:prstGeom>
        </p:spPr>
      </p:pic>
      <p:sp>
        <p:nvSpPr>
          <p:cNvPr id="689" name="Google Shape;689;p84"/>
          <p:cNvSpPr txBox="1">
            <a:spLocks noGrp="1"/>
          </p:cNvSpPr>
          <p:nvPr>
            <p:ph type="body" idx="1"/>
          </p:nvPr>
        </p:nvSpPr>
        <p:spPr>
          <a:xfrm>
            <a:off x="6313487" y="2576024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84"/>
          <p:cNvSpPr txBox="1">
            <a:spLocks noGrp="1"/>
          </p:cNvSpPr>
          <p:nvPr>
            <p:ph type="body" idx="2"/>
          </p:nvPr>
        </p:nvSpPr>
        <p:spPr>
          <a:xfrm>
            <a:off x="6313487" y="3031636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1" name="Google Shape;691;p84"/>
          <p:cNvSpPr txBox="1">
            <a:spLocks noGrp="1"/>
          </p:cNvSpPr>
          <p:nvPr>
            <p:ph type="body" idx="3"/>
          </p:nvPr>
        </p:nvSpPr>
        <p:spPr>
          <a:xfrm>
            <a:off x="6313487" y="3487248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84"/>
          <p:cNvSpPr txBox="1">
            <a:spLocks noGrp="1"/>
          </p:cNvSpPr>
          <p:nvPr>
            <p:ph type="body" idx="4"/>
          </p:nvPr>
        </p:nvSpPr>
        <p:spPr>
          <a:xfrm>
            <a:off x="6313487" y="3942860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84"/>
          <p:cNvSpPr txBox="1">
            <a:spLocks noGrp="1"/>
          </p:cNvSpPr>
          <p:nvPr>
            <p:ph type="body" idx="5"/>
          </p:nvPr>
        </p:nvSpPr>
        <p:spPr>
          <a:xfrm>
            <a:off x="6313487" y="4398472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84"/>
          <p:cNvSpPr txBox="1">
            <a:spLocks noGrp="1"/>
          </p:cNvSpPr>
          <p:nvPr>
            <p:ph type="body" idx="6"/>
          </p:nvPr>
        </p:nvSpPr>
        <p:spPr>
          <a:xfrm>
            <a:off x="6313487" y="4854084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84"/>
          <p:cNvSpPr txBox="1">
            <a:spLocks noGrp="1"/>
          </p:cNvSpPr>
          <p:nvPr>
            <p:ph type="body" idx="7"/>
          </p:nvPr>
        </p:nvSpPr>
        <p:spPr>
          <a:xfrm>
            <a:off x="7239610" y="2576024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84"/>
          <p:cNvSpPr txBox="1">
            <a:spLocks noGrp="1"/>
          </p:cNvSpPr>
          <p:nvPr>
            <p:ph type="body" idx="8"/>
          </p:nvPr>
        </p:nvSpPr>
        <p:spPr>
          <a:xfrm>
            <a:off x="7239610" y="3031636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84"/>
          <p:cNvSpPr txBox="1">
            <a:spLocks noGrp="1"/>
          </p:cNvSpPr>
          <p:nvPr>
            <p:ph type="body" idx="9"/>
          </p:nvPr>
        </p:nvSpPr>
        <p:spPr>
          <a:xfrm>
            <a:off x="7239610" y="3487248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84"/>
          <p:cNvSpPr txBox="1">
            <a:spLocks noGrp="1"/>
          </p:cNvSpPr>
          <p:nvPr>
            <p:ph type="body" idx="13"/>
          </p:nvPr>
        </p:nvSpPr>
        <p:spPr>
          <a:xfrm>
            <a:off x="7239610" y="3942860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84"/>
          <p:cNvSpPr txBox="1">
            <a:spLocks noGrp="1"/>
          </p:cNvSpPr>
          <p:nvPr>
            <p:ph type="body" idx="14"/>
          </p:nvPr>
        </p:nvSpPr>
        <p:spPr>
          <a:xfrm>
            <a:off x="7239610" y="4398472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0" name="Google Shape;700;p84"/>
          <p:cNvSpPr txBox="1">
            <a:spLocks noGrp="1"/>
          </p:cNvSpPr>
          <p:nvPr>
            <p:ph type="body" idx="15"/>
          </p:nvPr>
        </p:nvSpPr>
        <p:spPr>
          <a:xfrm>
            <a:off x="7239610" y="4854084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921DA18-7041-AA46-89F4-7558F8D4B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6548" r="22443"/>
          <a:stretch/>
        </p:blipFill>
        <p:spPr>
          <a:xfrm>
            <a:off x="7051431" y="0"/>
            <a:ext cx="5140570" cy="17819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a">
  <p:cSld name="Section Header 1a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7DAE1B-28FE-EB44-87C4-3B753CF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777" t="-5247" b="58117"/>
          <a:stretch/>
        </p:blipFill>
        <p:spPr>
          <a:xfrm>
            <a:off x="0" y="-830701"/>
            <a:ext cx="10277783" cy="7688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F1FCFA-D422-8546-832C-4BECF471D1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5653" r="48992"/>
          <a:stretch/>
        </p:blipFill>
        <p:spPr>
          <a:xfrm>
            <a:off x="9431209" y="11171"/>
            <a:ext cx="2760791" cy="6006875"/>
          </a:xfrm>
          <a:prstGeom prst="rect">
            <a:avLst/>
          </a:prstGeom>
        </p:spPr>
      </p:pic>
      <p:sp>
        <p:nvSpPr>
          <p:cNvPr id="767" name="Google Shape;767;p87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87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226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87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2">
  <p:cSld name="Thank You 2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D73AA84-96BE-A849-8AA2-42AA522276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011" t="12922" r="-1998" b="35780"/>
          <a:stretch/>
        </p:blipFill>
        <p:spPr>
          <a:xfrm>
            <a:off x="-1" y="-1"/>
            <a:ext cx="7928759" cy="68580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9CD7DD-7141-5341-A0DD-B0EAA3D3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5627" r="7531"/>
          <a:stretch/>
        </p:blipFill>
        <p:spPr>
          <a:xfrm>
            <a:off x="7187184" y="-1"/>
            <a:ext cx="5004816" cy="3872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53D28C4-17D6-1442-837B-D9036CD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2731" y="3725062"/>
            <a:ext cx="1925923" cy="220776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5D0B868-C05C-6C48-903A-25E167FE57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934" y="4543437"/>
            <a:ext cx="2474409" cy="571017"/>
          </a:xfrm>
          <a:prstGeom prst="rect">
            <a:avLst/>
          </a:prstGeom>
        </p:spPr>
      </p:pic>
      <p:sp>
        <p:nvSpPr>
          <p:cNvPr id="31" name="Google Shape;103;p11">
            <a:extLst>
              <a:ext uri="{FF2B5EF4-FFF2-40B4-BE49-F238E27FC236}">
                <a16:creationId xmlns:a16="http://schemas.microsoft.com/office/drawing/2014/main" id="{0D5ED3B0-EB47-E846-917F-75F88BFB7AE4}"/>
              </a:ext>
            </a:extLst>
          </p:cNvPr>
          <p:cNvSpPr txBox="1"/>
          <p:nvPr userDrawn="1"/>
        </p:nvSpPr>
        <p:spPr>
          <a:xfrm>
            <a:off x="869792" y="2913002"/>
            <a:ext cx="5454598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GB" sz="44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96"/>
          <p:cNvSpPr txBox="1">
            <a:spLocks noGrp="1"/>
          </p:cNvSpPr>
          <p:nvPr>
            <p:ph type="body" idx="1"/>
          </p:nvPr>
        </p:nvSpPr>
        <p:spPr>
          <a:xfrm>
            <a:off x="398464" y="1748900"/>
            <a:ext cx="5212224" cy="4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96"/>
          <p:cNvSpPr txBox="1">
            <a:spLocks noGrp="1"/>
          </p:cNvSpPr>
          <p:nvPr>
            <p:ph type="body" idx="2"/>
          </p:nvPr>
        </p:nvSpPr>
        <p:spPr>
          <a:xfrm>
            <a:off x="6124396" y="1748402"/>
            <a:ext cx="5212224" cy="4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96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 2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1"/>
          </p:nvPr>
        </p:nvSpPr>
        <p:spPr>
          <a:xfrm>
            <a:off x="398464" y="1748900"/>
            <a:ext cx="5212224" cy="4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2"/>
          </p:nvPr>
        </p:nvSpPr>
        <p:spPr>
          <a:xfrm>
            <a:off x="6124396" y="1748402"/>
            <a:ext cx="5212224" cy="4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2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97"/>
          <p:cNvSpPr txBox="1">
            <a:spLocks noGrp="1"/>
          </p:cNvSpPr>
          <p:nvPr>
            <p:ph type="body" idx="1"/>
          </p:nvPr>
        </p:nvSpPr>
        <p:spPr>
          <a:xfrm>
            <a:off x="398464" y="1748900"/>
            <a:ext cx="3611880" cy="450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97"/>
          <p:cNvSpPr txBox="1">
            <a:spLocks noGrp="1"/>
          </p:cNvSpPr>
          <p:nvPr>
            <p:ph type="body" idx="2"/>
          </p:nvPr>
        </p:nvSpPr>
        <p:spPr>
          <a:xfrm>
            <a:off x="4278260" y="1748402"/>
            <a:ext cx="3611880" cy="450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97"/>
          <p:cNvSpPr txBox="1">
            <a:spLocks noGrp="1"/>
          </p:cNvSpPr>
          <p:nvPr>
            <p:ph type="body" idx="3"/>
          </p:nvPr>
        </p:nvSpPr>
        <p:spPr>
          <a:xfrm>
            <a:off x="8158057" y="1748402"/>
            <a:ext cx="3611880" cy="450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8" name="Google Shape;868;p97"/>
          <p:cNvSpPr txBox="1">
            <a:spLocks noGrp="1"/>
          </p:cNvSpPr>
          <p:nvPr>
            <p:ph type="body" idx="4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3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98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5401108" cy="215673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98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108" cy="215673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3" name="Google Shape;873;p98"/>
          <p:cNvSpPr txBox="1">
            <a:spLocks noGrp="1"/>
          </p:cNvSpPr>
          <p:nvPr>
            <p:ph type="body" idx="3"/>
          </p:nvPr>
        </p:nvSpPr>
        <p:spPr>
          <a:xfrm>
            <a:off x="513633" y="4088917"/>
            <a:ext cx="5401108" cy="216900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98"/>
          <p:cNvSpPr txBox="1">
            <a:spLocks noGrp="1"/>
          </p:cNvSpPr>
          <p:nvPr>
            <p:ph type="body" idx="4"/>
          </p:nvPr>
        </p:nvSpPr>
        <p:spPr>
          <a:xfrm>
            <a:off x="6307917" y="4088917"/>
            <a:ext cx="5401108" cy="216900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5" name="Google Shape;875;p98"/>
          <p:cNvSpPr txBox="1">
            <a:spLocks noGrp="1"/>
          </p:cNvSpPr>
          <p:nvPr>
            <p:ph type="body" idx="5"/>
          </p:nvPr>
        </p:nvSpPr>
        <p:spPr>
          <a:xfrm>
            <a:off x="513633" y="4088917"/>
            <a:ext cx="540172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98"/>
          <p:cNvSpPr txBox="1">
            <a:spLocks noGrp="1"/>
          </p:cNvSpPr>
          <p:nvPr>
            <p:ph type="body" idx="6"/>
          </p:nvPr>
        </p:nvSpPr>
        <p:spPr>
          <a:xfrm>
            <a:off x="513633" y="1748900"/>
            <a:ext cx="540172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77" name="Google Shape;877;p98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72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78" name="Google Shape;878;p98"/>
          <p:cNvSpPr txBox="1">
            <a:spLocks noGrp="1"/>
          </p:cNvSpPr>
          <p:nvPr>
            <p:ph type="body" idx="8"/>
          </p:nvPr>
        </p:nvSpPr>
        <p:spPr>
          <a:xfrm>
            <a:off x="6307917" y="4088917"/>
            <a:ext cx="540172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98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4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99"/>
          <p:cNvSpPr txBox="1">
            <a:spLocks noGrp="1"/>
          </p:cNvSpPr>
          <p:nvPr>
            <p:ph type="body" idx="1"/>
          </p:nvPr>
        </p:nvSpPr>
        <p:spPr>
          <a:xfrm>
            <a:off x="514905" y="1748899"/>
            <a:ext cx="5401108" cy="215673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99"/>
          <p:cNvSpPr txBox="1">
            <a:spLocks noGrp="1"/>
          </p:cNvSpPr>
          <p:nvPr>
            <p:ph type="body" idx="2"/>
          </p:nvPr>
        </p:nvSpPr>
        <p:spPr>
          <a:xfrm>
            <a:off x="6307917" y="1748899"/>
            <a:ext cx="5401108" cy="215673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99"/>
          <p:cNvSpPr txBox="1">
            <a:spLocks noGrp="1"/>
          </p:cNvSpPr>
          <p:nvPr>
            <p:ph type="body" idx="3"/>
          </p:nvPr>
        </p:nvSpPr>
        <p:spPr>
          <a:xfrm>
            <a:off x="514905" y="4074414"/>
            <a:ext cx="5401108" cy="21835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5" name="Google Shape;885;p99"/>
          <p:cNvSpPr txBox="1">
            <a:spLocks noGrp="1"/>
          </p:cNvSpPr>
          <p:nvPr>
            <p:ph type="body" idx="4"/>
          </p:nvPr>
        </p:nvSpPr>
        <p:spPr>
          <a:xfrm>
            <a:off x="6307917" y="4074414"/>
            <a:ext cx="5401108" cy="21835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6" name="Google Shape;886;p99"/>
          <p:cNvSpPr txBox="1">
            <a:spLocks noGrp="1"/>
          </p:cNvSpPr>
          <p:nvPr>
            <p:ph type="body" idx="5"/>
          </p:nvPr>
        </p:nvSpPr>
        <p:spPr>
          <a:xfrm>
            <a:off x="513633" y="4088917"/>
            <a:ext cx="5401723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7" name="Google Shape;887;p99"/>
          <p:cNvSpPr txBox="1">
            <a:spLocks noGrp="1"/>
          </p:cNvSpPr>
          <p:nvPr>
            <p:ph type="body" idx="6"/>
          </p:nvPr>
        </p:nvSpPr>
        <p:spPr>
          <a:xfrm>
            <a:off x="514918" y="1748900"/>
            <a:ext cx="5401723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88" name="Google Shape;888;p99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723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99"/>
          <p:cNvSpPr txBox="1">
            <a:spLocks noGrp="1"/>
          </p:cNvSpPr>
          <p:nvPr>
            <p:ph type="body" idx="8"/>
          </p:nvPr>
        </p:nvSpPr>
        <p:spPr>
          <a:xfrm>
            <a:off x="6307917" y="4088917"/>
            <a:ext cx="5401723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99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5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0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100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100"/>
          <p:cNvSpPr txBox="1">
            <a:spLocks noGrp="1"/>
          </p:cNvSpPr>
          <p:nvPr>
            <p:ph type="body" idx="2"/>
          </p:nvPr>
        </p:nvSpPr>
        <p:spPr>
          <a:xfrm>
            <a:off x="3388261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100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96" name="Google Shape;896;p100"/>
          <p:cNvSpPr txBox="1">
            <a:spLocks noGrp="1"/>
          </p:cNvSpPr>
          <p:nvPr>
            <p:ph type="body" idx="4"/>
          </p:nvPr>
        </p:nvSpPr>
        <p:spPr>
          <a:xfrm>
            <a:off x="3388261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100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00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100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100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1" name="Google Shape;901;p100"/>
          <p:cNvSpPr txBox="1">
            <a:spLocks noGrp="1"/>
          </p:cNvSpPr>
          <p:nvPr>
            <p:ph type="body" idx="9"/>
          </p:nvPr>
        </p:nvSpPr>
        <p:spPr>
          <a:xfrm>
            <a:off x="1361833" y="1869066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100"/>
          <p:cNvSpPr txBox="1">
            <a:spLocks noGrp="1"/>
          </p:cNvSpPr>
          <p:nvPr>
            <p:ph type="body" idx="13"/>
          </p:nvPr>
        </p:nvSpPr>
        <p:spPr>
          <a:xfrm>
            <a:off x="4236461" y="1869066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100"/>
          <p:cNvSpPr txBox="1">
            <a:spLocks noGrp="1"/>
          </p:cNvSpPr>
          <p:nvPr>
            <p:ph type="body" idx="14"/>
          </p:nvPr>
        </p:nvSpPr>
        <p:spPr>
          <a:xfrm>
            <a:off x="7111089" y="1869066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4" name="Google Shape;904;p100"/>
          <p:cNvSpPr txBox="1">
            <a:spLocks noGrp="1"/>
          </p:cNvSpPr>
          <p:nvPr>
            <p:ph type="body" idx="15"/>
          </p:nvPr>
        </p:nvSpPr>
        <p:spPr>
          <a:xfrm>
            <a:off x="9992201" y="1869066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100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6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101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101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101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40" cy="1298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101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240" cy="1298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2" name="Google Shape;912;p101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3" name="Google Shape;913;p101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240" cy="1298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101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240" cy="1298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101"/>
          <p:cNvSpPr txBox="1">
            <a:spLocks noGrp="1"/>
          </p:cNvSpPr>
          <p:nvPr>
            <p:ph type="body" idx="9"/>
          </p:nvPr>
        </p:nvSpPr>
        <p:spPr>
          <a:xfrm>
            <a:off x="1351053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17" name="Google Shape;917;p101"/>
          <p:cNvSpPr txBox="1">
            <a:spLocks noGrp="1"/>
          </p:cNvSpPr>
          <p:nvPr>
            <p:ph type="body" idx="13"/>
          </p:nvPr>
        </p:nvSpPr>
        <p:spPr>
          <a:xfrm>
            <a:off x="4225680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8" name="Google Shape;918;p101"/>
          <p:cNvSpPr txBox="1">
            <a:spLocks noGrp="1"/>
          </p:cNvSpPr>
          <p:nvPr>
            <p:ph type="body" idx="14"/>
          </p:nvPr>
        </p:nvSpPr>
        <p:spPr>
          <a:xfrm>
            <a:off x="7100309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9" name="Google Shape;919;p101"/>
          <p:cNvSpPr txBox="1">
            <a:spLocks noGrp="1"/>
          </p:cNvSpPr>
          <p:nvPr>
            <p:ph type="body" idx="15"/>
          </p:nvPr>
        </p:nvSpPr>
        <p:spPr>
          <a:xfrm>
            <a:off x="9981421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7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02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3556908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102"/>
          <p:cNvSpPr txBox="1">
            <a:spLocks noGrp="1"/>
          </p:cNvSpPr>
          <p:nvPr>
            <p:ph type="body" idx="2"/>
          </p:nvPr>
        </p:nvSpPr>
        <p:spPr>
          <a:xfrm>
            <a:off x="4317546" y="1748900"/>
            <a:ext cx="3556908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102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3556908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102"/>
          <p:cNvSpPr txBox="1">
            <a:spLocks noGrp="1"/>
          </p:cNvSpPr>
          <p:nvPr>
            <p:ph type="body" idx="4"/>
          </p:nvPr>
        </p:nvSpPr>
        <p:spPr>
          <a:xfrm>
            <a:off x="4317546" y="1748900"/>
            <a:ext cx="3556908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102"/>
          <p:cNvSpPr txBox="1">
            <a:spLocks noGrp="1"/>
          </p:cNvSpPr>
          <p:nvPr>
            <p:ph type="body" idx="5"/>
          </p:nvPr>
        </p:nvSpPr>
        <p:spPr>
          <a:xfrm>
            <a:off x="8176334" y="1748900"/>
            <a:ext cx="3556908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8" name="Google Shape;928;p102"/>
          <p:cNvSpPr txBox="1">
            <a:spLocks noGrp="1"/>
          </p:cNvSpPr>
          <p:nvPr>
            <p:ph type="body" idx="6"/>
          </p:nvPr>
        </p:nvSpPr>
        <p:spPr>
          <a:xfrm>
            <a:off x="8176334" y="1748900"/>
            <a:ext cx="3556908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102"/>
          <p:cNvSpPr txBox="1">
            <a:spLocks noGrp="1"/>
          </p:cNvSpPr>
          <p:nvPr>
            <p:ph type="body" idx="7"/>
          </p:nvPr>
        </p:nvSpPr>
        <p:spPr>
          <a:xfrm>
            <a:off x="708890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0" name="Google Shape;930;p102"/>
          <p:cNvSpPr txBox="1">
            <a:spLocks noGrp="1"/>
          </p:cNvSpPr>
          <p:nvPr>
            <p:ph type="body" idx="8"/>
          </p:nvPr>
        </p:nvSpPr>
        <p:spPr>
          <a:xfrm>
            <a:off x="4510438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1" name="Google Shape;931;p102"/>
          <p:cNvSpPr txBox="1">
            <a:spLocks noGrp="1"/>
          </p:cNvSpPr>
          <p:nvPr>
            <p:ph type="body" idx="9"/>
          </p:nvPr>
        </p:nvSpPr>
        <p:spPr>
          <a:xfrm>
            <a:off x="8369226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102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8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0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103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3557016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103"/>
          <p:cNvSpPr txBox="1">
            <a:spLocks noGrp="1"/>
          </p:cNvSpPr>
          <p:nvPr>
            <p:ph type="body" idx="2"/>
          </p:nvPr>
        </p:nvSpPr>
        <p:spPr>
          <a:xfrm>
            <a:off x="4317546" y="1748900"/>
            <a:ext cx="3557016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103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3557016" cy="129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103"/>
          <p:cNvSpPr txBox="1">
            <a:spLocks noGrp="1"/>
          </p:cNvSpPr>
          <p:nvPr>
            <p:ph type="body" idx="4"/>
          </p:nvPr>
        </p:nvSpPr>
        <p:spPr>
          <a:xfrm>
            <a:off x="4317546" y="1748900"/>
            <a:ext cx="3557016" cy="129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103"/>
          <p:cNvSpPr txBox="1">
            <a:spLocks noGrp="1"/>
          </p:cNvSpPr>
          <p:nvPr>
            <p:ph type="body" idx="5"/>
          </p:nvPr>
        </p:nvSpPr>
        <p:spPr>
          <a:xfrm>
            <a:off x="8176334" y="1748900"/>
            <a:ext cx="3557016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103"/>
          <p:cNvSpPr txBox="1">
            <a:spLocks noGrp="1"/>
          </p:cNvSpPr>
          <p:nvPr>
            <p:ph type="body" idx="6"/>
          </p:nvPr>
        </p:nvSpPr>
        <p:spPr>
          <a:xfrm>
            <a:off x="8176334" y="1748900"/>
            <a:ext cx="3557016" cy="129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103"/>
          <p:cNvSpPr txBox="1">
            <a:spLocks noGrp="1"/>
          </p:cNvSpPr>
          <p:nvPr>
            <p:ph type="body" idx="7"/>
          </p:nvPr>
        </p:nvSpPr>
        <p:spPr>
          <a:xfrm>
            <a:off x="709923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103"/>
          <p:cNvSpPr txBox="1">
            <a:spLocks noGrp="1"/>
          </p:cNvSpPr>
          <p:nvPr>
            <p:ph type="body" idx="8"/>
          </p:nvPr>
        </p:nvSpPr>
        <p:spPr>
          <a:xfrm>
            <a:off x="4510438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103"/>
          <p:cNvSpPr txBox="1">
            <a:spLocks noGrp="1"/>
          </p:cNvSpPr>
          <p:nvPr>
            <p:ph type="body" idx="9"/>
          </p:nvPr>
        </p:nvSpPr>
        <p:spPr>
          <a:xfrm>
            <a:off x="8366960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03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9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4"/>
          <p:cNvSpPr txBox="1">
            <a:spLocks noGrp="1"/>
          </p:cNvSpPr>
          <p:nvPr>
            <p:ph type="body" idx="1"/>
          </p:nvPr>
        </p:nvSpPr>
        <p:spPr>
          <a:xfrm>
            <a:off x="2811437" y="2370825"/>
            <a:ext cx="2100926" cy="388710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47" name="Google Shape;947;p104"/>
          <p:cNvSpPr txBox="1">
            <a:spLocks noGrp="1"/>
          </p:cNvSpPr>
          <p:nvPr>
            <p:ph type="body" idx="2"/>
          </p:nvPr>
        </p:nvSpPr>
        <p:spPr>
          <a:xfrm>
            <a:off x="5080040" y="2057924"/>
            <a:ext cx="2100926" cy="420000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04"/>
          <p:cNvSpPr txBox="1">
            <a:spLocks noGrp="1"/>
          </p:cNvSpPr>
          <p:nvPr>
            <p:ph type="body" idx="3"/>
          </p:nvPr>
        </p:nvSpPr>
        <p:spPr>
          <a:xfrm>
            <a:off x="7356231" y="1754226"/>
            <a:ext cx="2100926" cy="45037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49" name="Google Shape;949;p104"/>
          <p:cNvSpPr txBox="1">
            <a:spLocks noGrp="1"/>
          </p:cNvSpPr>
          <p:nvPr>
            <p:ph type="body" idx="4"/>
          </p:nvPr>
        </p:nvSpPr>
        <p:spPr>
          <a:xfrm>
            <a:off x="9632424" y="1468935"/>
            <a:ext cx="2100926" cy="478899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50" name="Google Shape;950;p10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104"/>
          <p:cNvSpPr txBox="1">
            <a:spLocks noGrp="1"/>
          </p:cNvSpPr>
          <p:nvPr>
            <p:ph type="body" idx="5"/>
          </p:nvPr>
        </p:nvSpPr>
        <p:spPr>
          <a:xfrm>
            <a:off x="513633" y="2656116"/>
            <a:ext cx="2100926" cy="360181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104"/>
          <p:cNvSpPr txBox="1">
            <a:spLocks noGrp="1"/>
          </p:cNvSpPr>
          <p:nvPr>
            <p:ph type="body" idx="6"/>
          </p:nvPr>
        </p:nvSpPr>
        <p:spPr>
          <a:xfrm>
            <a:off x="513964" y="5582658"/>
            <a:ext cx="2106966" cy="675268"/>
          </a:xfrm>
          <a:prstGeom prst="rect">
            <a:avLst/>
          </a:prstGeom>
          <a:solidFill>
            <a:srgbClr val="0074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104"/>
          <p:cNvSpPr/>
          <p:nvPr/>
        </p:nvSpPr>
        <p:spPr>
          <a:xfrm>
            <a:off x="513633" y="5582658"/>
            <a:ext cx="2100928" cy="675268"/>
          </a:xfrm>
          <a:prstGeom prst="rect">
            <a:avLst/>
          </a:prstGeom>
          <a:solidFill>
            <a:srgbClr val="2088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04"/>
          <p:cNvSpPr txBox="1">
            <a:spLocks noGrp="1"/>
          </p:cNvSpPr>
          <p:nvPr>
            <p:ph type="body" idx="7"/>
          </p:nvPr>
        </p:nvSpPr>
        <p:spPr>
          <a:xfrm>
            <a:off x="2810606" y="5595939"/>
            <a:ext cx="2085795" cy="6619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55" name="Google Shape;955;p104"/>
          <p:cNvSpPr txBox="1">
            <a:spLocks noGrp="1"/>
          </p:cNvSpPr>
          <p:nvPr>
            <p:ph type="body" idx="8"/>
          </p:nvPr>
        </p:nvSpPr>
        <p:spPr>
          <a:xfrm>
            <a:off x="5095171" y="5595939"/>
            <a:ext cx="2085795" cy="661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56" name="Google Shape;956;p104"/>
          <p:cNvSpPr txBox="1">
            <a:spLocks noGrp="1"/>
          </p:cNvSpPr>
          <p:nvPr>
            <p:ph type="body" idx="9"/>
          </p:nvPr>
        </p:nvSpPr>
        <p:spPr>
          <a:xfrm>
            <a:off x="7371362" y="5595939"/>
            <a:ext cx="2085795" cy="661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57" name="Google Shape;957;p104"/>
          <p:cNvSpPr txBox="1">
            <a:spLocks noGrp="1"/>
          </p:cNvSpPr>
          <p:nvPr>
            <p:ph type="body" idx="13"/>
          </p:nvPr>
        </p:nvSpPr>
        <p:spPr>
          <a:xfrm>
            <a:off x="9647555" y="5595939"/>
            <a:ext cx="2085795" cy="661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58" name="Google Shape;958;p104"/>
          <p:cNvSpPr txBox="1">
            <a:spLocks noGrp="1"/>
          </p:cNvSpPr>
          <p:nvPr>
            <p:ph type="body" idx="14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10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5"/>
          <p:cNvSpPr txBox="1">
            <a:spLocks noGrp="1"/>
          </p:cNvSpPr>
          <p:nvPr>
            <p:ph type="body" idx="1"/>
          </p:nvPr>
        </p:nvSpPr>
        <p:spPr>
          <a:xfrm>
            <a:off x="514905" y="1565620"/>
            <a:ext cx="5401108" cy="2183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61" name="Google Shape;961;p105"/>
          <p:cNvSpPr txBox="1">
            <a:spLocks noGrp="1"/>
          </p:cNvSpPr>
          <p:nvPr>
            <p:ph type="body" idx="2"/>
          </p:nvPr>
        </p:nvSpPr>
        <p:spPr>
          <a:xfrm>
            <a:off x="514905" y="4074416"/>
            <a:ext cx="5401108" cy="2183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2" name="Google Shape;962;p105"/>
          <p:cNvSpPr txBox="1">
            <a:spLocks noGrp="1"/>
          </p:cNvSpPr>
          <p:nvPr>
            <p:ph type="body" idx="3"/>
          </p:nvPr>
        </p:nvSpPr>
        <p:spPr>
          <a:xfrm>
            <a:off x="6308539" y="1566664"/>
            <a:ext cx="5401108" cy="2183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3" name="Google Shape;963;p105"/>
          <p:cNvSpPr txBox="1">
            <a:spLocks noGrp="1"/>
          </p:cNvSpPr>
          <p:nvPr>
            <p:ph type="body" idx="4"/>
          </p:nvPr>
        </p:nvSpPr>
        <p:spPr>
          <a:xfrm>
            <a:off x="6308539" y="4074416"/>
            <a:ext cx="5401108" cy="2183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4" name="Google Shape;964;p10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105"/>
          <p:cNvSpPr>
            <a:spLocks noGrp="1"/>
          </p:cNvSpPr>
          <p:nvPr>
            <p:ph type="body" idx="5"/>
          </p:nvPr>
        </p:nvSpPr>
        <p:spPr>
          <a:xfrm>
            <a:off x="3928725" y="1747378"/>
            <a:ext cx="4334549" cy="433454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105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11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6"/>
          <p:cNvSpPr txBox="1">
            <a:spLocks noGrp="1"/>
          </p:cNvSpPr>
          <p:nvPr>
            <p:ph type="body" idx="1"/>
          </p:nvPr>
        </p:nvSpPr>
        <p:spPr>
          <a:xfrm>
            <a:off x="514905" y="1574930"/>
            <a:ext cx="5401108" cy="2174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69" name="Google Shape;969;p106"/>
          <p:cNvSpPr txBox="1">
            <a:spLocks noGrp="1"/>
          </p:cNvSpPr>
          <p:nvPr>
            <p:ph type="body" idx="2"/>
          </p:nvPr>
        </p:nvSpPr>
        <p:spPr>
          <a:xfrm>
            <a:off x="514905" y="4083726"/>
            <a:ext cx="5401108" cy="2174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106"/>
          <p:cNvSpPr txBox="1">
            <a:spLocks noGrp="1"/>
          </p:cNvSpPr>
          <p:nvPr>
            <p:ph type="body" idx="3"/>
          </p:nvPr>
        </p:nvSpPr>
        <p:spPr>
          <a:xfrm>
            <a:off x="6308539" y="1575974"/>
            <a:ext cx="5401108" cy="2174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71" name="Google Shape;971;p106"/>
          <p:cNvSpPr txBox="1">
            <a:spLocks noGrp="1"/>
          </p:cNvSpPr>
          <p:nvPr>
            <p:ph type="body" idx="4"/>
          </p:nvPr>
        </p:nvSpPr>
        <p:spPr>
          <a:xfrm>
            <a:off x="6308539" y="4083726"/>
            <a:ext cx="5401108" cy="2174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2" name="Google Shape;972;p10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06"/>
          <p:cNvSpPr>
            <a:spLocks noGrp="1"/>
          </p:cNvSpPr>
          <p:nvPr>
            <p:ph type="body" idx="5"/>
          </p:nvPr>
        </p:nvSpPr>
        <p:spPr>
          <a:xfrm>
            <a:off x="3928725" y="1747378"/>
            <a:ext cx="4334549" cy="433454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4" name="Google Shape;974;p106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/Subtitle 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chart">
  <p:cSld name="Full size chart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07"/>
          <p:cNvSpPr>
            <a:spLocks noGrp="1"/>
          </p:cNvSpPr>
          <p:nvPr>
            <p:ph type="chart" idx="2"/>
          </p:nvPr>
        </p:nvSpPr>
        <p:spPr>
          <a:xfrm>
            <a:off x="398463" y="1704513"/>
            <a:ext cx="11383962" cy="476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10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107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8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3003" cy="233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108"/>
          <p:cNvSpPr>
            <a:spLocks noGrp="1"/>
          </p:cNvSpPr>
          <p:nvPr>
            <p:ph type="chart" idx="2"/>
          </p:nvPr>
        </p:nvSpPr>
        <p:spPr>
          <a:xfrm>
            <a:off x="6224588" y="1704513"/>
            <a:ext cx="5407025" cy="452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10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108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WHT Logo">
  <p:cSld name="Horizontal Photo WHT Logo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1427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109"/>
          <p:cNvSpPr txBox="1">
            <a:spLocks noGrp="1"/>
          </p:cNvSpPr>
          <p:nvPr>
            <p:ph type="title"/>
          </p:nvPr>
        </p:nvSpPr>
        <p:spPr>
          <a:xfrm>
            <a:off x="289615" y="1800762"/>
            <a:ext cx="7347317" cy="73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09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9"/>
          <p:cNvSpPr txBox="1">
            <a:spLocks noGrp="1"/>
          </p:cNvSpPr>
          <p:nvPr>
            <p:ph type="body" idx="1"/>
          </p:nvPr>
        </p:nvSpPr>
        <p:spPr>
          <a:xfrm>
            <a:off x="696686" y="3668713"/>
            <a:ext cx="1079862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- BLK Logo">
  <p:cSld name="Horizontal Photo - BLK Logo">
    <p:bg>
      <p:bgPr>
        <a:solidFill>
          <a:schemeClr val="dk1"/>
        </a:solid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1427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110"/>
          <p:cNvSpPr/>
          <p:nvPr/>
        </p:nvSpPr>
        <p:spPr>
          <a:xfrm>
            <a:off x="0" y="3142741"/>
            <a:ext cx="12192000" cy="37152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10"/>
          <p:cNvSpPr txBox="1">
            <a:spLocks noGrp="1"/>
          </p:cNvSpPr>
          <p:nvPr>
            <p:ph type="title"/>
          </p:nvPr>
        </p:nvSpPr>
        <p:spPr>
          <a:xfrm>
            <a:off x="289615" y="1800762"/>
            <a:ext cx="7347317" cy="73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110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10"/>
          <p:cNvSpPr txBox="1">
            <a:spLocks noGrp="1"/>
          </p:cNvSpPr>
          <p:nvPr>
            <p:ph type="body" idx="1"/>
          </p:nvPr>
        </p:nvSpPr>
        <p:spPr>
          <a:xfrm>
            <a:off x="696686" y="3668713"/>
            <a:ext cx="1079862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Orange - WHT Logo">
  <p:cSld name="Photo Horiz Orange - WHT Logo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11"/>
          <p:cNvSpPr/>
          <p:nvPr/>
        </p:nvSpPr>
        <p:spPr>
          <a:xfrm>
            <a:off x="0" y="0"/>
            <a:ext cx="3243263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11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692" cy="171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111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111"/>
          <p:cNvSpPr txBox="1">
            <a:spLocks noGrp="1"/>
          </p:cNvSpPr>
          <p:nvPr>
            <p:ph type="body" idx="1"/>
          </p:nvPr>
        </p:nvSpPr>
        <p:spPr>
          <a:xfrm>
            <a:off x="3842198" y="3884524"/>
            <a:ext cx="7533210" cy="166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111"/>
          <p:cNvSpPr>
            <a:spLocks noGrp="1"/>
          </p:cNvSpPr>
          <p:nvPr>
            <p:ph type="pic" idx="2"/>
          </p:nvPr>
        </p:nvSpPr>
        <p:spPr>
          <a:xfrm>
            <a:off x="3243264" y="1"/>
            <a:ext cx="8948737" cy="32989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3"/>
          <p:cNvSpPr/>
          <p:nvPr/>
        </p:nvSpPr>
        <p:spPr>
          <a:xfrm>
            <a:off x="-1" y="0"/>
            <a:ext cx="6227064" cy="6867144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13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685" cy="109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4" name="Google Shape;1014;p113"/>
          <p:cNvSpPr txBox="1">
            <a:spLocks noGrp="1"/>
          </p:cNvSpPr>
          <p:nvPr>
            <p:ph type="body" idx="1"/>
          </p:nvPr>
        </p:nvSpPr>
        <p:spPr>
          <a:xfrm>
            <a:off x="293987" y="2620846"/>
            <a:ext cx="3856685" cy="171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113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13" cy="341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7" name="Google Shape;1017;p113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13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Ending">
  <p:cSld name="6_Ending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5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16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2" name="Google Shape;1032;p116"/>
          <p:cNvSpPr/>
          <p:nvPr/>
        </p:nvSpPr>
        <p:spPr>
          <a:xfrm>
            <a:off x="0" y="4035552"/>
            <a:ext cx="3267455" cy="2822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16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204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116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7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117"/>
          <p:cNvSpPr/>
          <p:nvPr/>
        </p:nvSpPr>
        <p:spPr>
          <a:xfrm>
            <a:off x="1" y="4035552"/>
            <a:ext cx="3267454" cy="2822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17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204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117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3003" cy="233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"/>
          <p:cNvSpPr>
            <a:spLocks noGrp="1"/>
          </p:cNvSpPr>
          <p:nvPr>
            <p:ph type="chart" idx="2"/>
          </p:nvPr>
        </p:nvSpPr>
        <p:spPr>
          <a:xfrm>
            <a:off x="6224588" y="1748900"/>
            <a:ext cx="5407025" cy="452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Ending">
  <p:cSld name="6_Ending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7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514905" y="1748900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3"/>
          </p:nvPr>
        </p:nvSpPr>
        <p:spPr>
          <a:xfrm>
            <a:off x="514905" y="4074417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4"/>
          </p:nvPr>
        </p:nvSpPr>
        <p:spPr>
          <a:xfrm>
            <a:off x="6307917" y="4074417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5"/>
          </p:nvPr>
        </p:nvSpPr>
        <p:spPr>
          <a:xfrm>
            <a:off x="513634" y="4074417"/>
            <a:ext cx="5401096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6"/>
          </p:nvPr>
        </p:nvSpPr>
        <p:spPr>
          <a:xfrm>
            <a:off x="514917" y="1748900"/>
            <a:ext cx="5401096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723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8"/>
          </p:nvPr>
        </p:nvSpPr>
        <p:spPr>
          <a:xfrm>
            <a:off x="6307917" y="4074417"/>
            <a:ext cx="5401723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9"/>
          </p:nvPr>
        </p:nvSpPr>
        <p:spPr>
          <a:xfrm>
            <a:off x="1351053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3"/>
          </p:nvPr>
        </p:nvSpPr>
        <p:spPr>
          <a:xfrm>
            <a:off x="4225680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body" idx="14"/>
          </p:nvPr>
        </p:nvSpPr>
        <p:spPr>
          <a:xfrm>
            <a:off x="7100309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15"/>
          </p:nvPr>
        </p:nvSpPr>
        <p:spPr>
          <a:xfrm>
            <a:off x="9981421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9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1"/>
          </p:nvPr>
        </p:nvSpPr>
        <p:spPr>
          <a:xfrm>
            <a:off x="513633" y="1747684"/>
            <a:ext cx="3557016" cy="451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2"/>
          </p:nvPr>
        </p:nvSpPr>
        <p:spPr>
          <a:xfrm>
            <a:off x="4317546" y="1747684"/>
            <a:ext cx="3557016" cy="451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body" idx="3"/>
          </p:nvPr>
        </p:nvSpPr>
        <p:spPr>
          <a:xfrm>
            <a:off x="513633" y="1747684"/>
            <a:ext cx="3557016" cy="1299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0" name="Google Shape;260;p31"/>
          <p:cNvSpPr txBox="1">
            <a:spLocks noGrp="1"/>
          </p:cNvSpPr>
          <p:nvPr>
            <p:ph type="body" idx="4"/>
          </p:nvPr>
        </p:nvSpPr>
        <p:spPr>
          <a:xfrm>
            <a:off x="4317546" y="1747684"/>
            <a:ext cx="3557016" cy="1299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5"/>
          </p:nvPr>
        </p:nvSpPr>
        <p:spPr>
          <a:xfrm>
            <a:off x="8176334" y="1747684"/>
            <a:ext cx="3557016" cy="451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6"/>
          </p:nvPr>
        </p:nvSpPr>
        <p:spPr>
          <a:xfrm>
            <a:off x="8176334" y="1747684"/>
            <a:ext cx="3557016" cy="1299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7"/>
          </p:nvPr>
        </p:nvSpPr>
        <p:spPr>
          <a:xfrm>
            <a:off x="709923" y="3222409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8"/>
          </p:nvPr>
        </p:nvSpPr>
        <p:spPr>
          <a:xfrm>
            <a:off x="4510438" y="3222409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body" idx="9"/>
          </p:nvPr>
        </p:nvSpPr>
        <p:spPr>
          <a:xfrm>
            <a:off x="8366960" y="3222409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10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514905" y="1583810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body" idx="2"/>
          </p:nvPr>
        </p:nvSpPr>
        <p:spPr>
          <a:xfrm>
            <a:off x="514905" y="4092606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3"/>
          </p:nvPr>
        </p:nvSpPr>
        <p:spPr>
          <a:xfrm>
            <a:off x="6308539" y="1584854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body" idx="4"/>
          </p:nvPr>
        </p:nvSpPr>
        <p:spPr>
          <a:xfrm>
            <a:off x="6308539" y="4092606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72" name="Google Shape;272;p3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2"/>
          <p:cNvSpPr>
            <a:spLocks noGrp="1"/>
          </p:cNvSpPr>
          <p:nvPr>
            <p:ph type="body" idx="5"/>
          </p:nvPr>
        </p:nvSpPr>
        <p:spPr>
          <a:xfrm>
            <a:off x="3928725" y="1747378"/>
            <a:ext cx="4334549" cy="43345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1"/>
          <p:cNvCxnSpPr/>
          <p:nvPr/>
        </p:nvCxnSpPr>
        <p:spPr>
          <a:xfrm>
            <a:off x="493740" y="1018383"/>
            <a:ext cx="1120452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9" r:id="rId4"/>
    <p:sldLayoutId id="2147483670" r:id="rId5"/>
    <p:sldLayoutId id="2147483675" r:id="rId6"/>
    <p:sldLayoutId id="2147483676" r:id="rId7"/>
    <p:sldLayoutId id="2147483677" r:id="rId8"/>
    <p:sldLayoutId id="2147483678" r:id="rId9"/>
    <p:sldLayoutId id="2147483680" r:id="rId10"/>
    <p:sldLayoutId id="2147483682" r:id="rId11"/>
    <p:sldLayoutId id="2147483683" r:id="rId12"/>
    <p:sldLayoutId id="2147483684" r:id="rId13"/>
    <p:sldLayoutId id="214748368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81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81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0" name="Google Shape;630;p81"/>
          <p:cNvCxnSpPr/>
          <p:nvPr/>
        </p:nvCxnSpPr>
        <p:spPr>
          <a:xfrm>
            <a:off x="493740" y="1018383"/>
            <a:ext cx="1120452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8" r:id="rId2"/>
    <p:sldLayoutId id="2147483731" r:id="rId3"/>
    <p:sldLayoutId id="2147483735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7" r:id="rId21"/>
    <p:sldLayoutId id="2147483759" r:id="rId22"/>
    <p:sldLayoutId id="2147483760" r:id="rId23"/>
    <p:sldLayoutId id="214748376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ari.ethz.ch/digitaltechnik/spring2021/lib/exe/fetch.php?media=wilkes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it.ly/WilkesPap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couchbase.com/server/current/learn/buckets-memory-and-storage/memory-and-storage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tackoverflow.com/questions/4087280/approximate-cost-to-access-various-caches-and-main-memory/4087315#4087315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tackoverflow.com/questions/4087280/approximate-cost-to-access-various-caches-and-main-memory/4087315#4087315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ndb.com/people/400/000031307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che_replacement_policie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devonauerswald/walmart-pagespeedslid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target.com/searchstorage/definition/cache" TargetMode="External"/><Relationship Id="rId3" Type="http://schemas.openxmlformats.org/officeDocument/2006/relationships/hyperlink" Target="https://www.geeksforgeeks.org/not-recently-used-nru-page-replacement-algorithm/" TargetMode="External"/><Relationship Id="rId7" Type="http://schemas.openxmlformats.org/officeDocument/2006/relationships/hyperlink" Target="https://stackoverflow.com/a/4087315/40015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afari.ethz.ch/digitaltechnik/spring2021/lib/exe/fetch.php?media=wilkes.pdf" TargetMode="External"/><Relationship Id="rId11" Type="http://schemas.openxmlformats.org/officeDocument/2006/relationships/hyperlink" Target="https://docs.couchbase.com/dotnet-sdk/current/concept-docs/durability-replication-failure-considerations.html#durable-writes" TargetMode="External"/><Relationship Id="rId5" Type="http://schemas.openxmlformats.org/officeDocument/2006/relationships/hyperlink" Target="https://en.wikipedia.org/wiki/Maurice_Wilkes" TargetMode="External"/><Relationship Id="rId10" Type="http://schemas.openxmlformats.org/officeDocument/2006/relationships/hyperlink" Target="https://docs.couchbase.com/dotnet-sdk/current/howtos/kv-operations.html#durability" TargetMode="External"/><Relationship Id="rId4" Type="http://schemas.openxmlformats.org/officeDocument/2006/relationships/hyperlink" Target="https://shahriar.svbtle.com/Understanding-writethrough-writearound-and-writeback-caching-with-python" TargetMode="External"/><Relationship Id="rId9" Type="http://schemas.openxmlformats.org/officeDocument/2006/relationships/hyperlink" Target="https://en.wikipedia.org/wiki/Cache_replacement_polic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groves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csadvent.christmas/" TargetMode="External"/><Relationship Id="rId4" Type="http://schemas.openxmlformats.org/officeDocument/2006/relationships/hyperlink" Target="https://www.linkedin.com/in/mgrov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AB09-6727-F69C-A82B-BD0BA94C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09758-C49D-DDE7-827D-FCE4D03E1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22F15-9CB6-E491-8A4D-2EF2D90000C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A3CE9-2694-744C-65E9-E74F7648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2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50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</a:t>
            </a:r>
            <a:endParaRPr dirty="0"/>
          </a:p>
        </p:txBody>
      </p:sp>
      <p:sp>
        <p:nvSpPr>
          <p:cNvPr id="1304" name="Google Shape;1304;p150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226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GB" dirty="0"/>
              <a:t>What is Caching?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4E226-999F-3C2C-DB73-FEA7F2310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84A80-0715-B3A5-C344-0FB113B97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indent="0">
              <a:buNone/>
            </a:pPr>
            <a:r>
              <a:rPr lang="en-US" dirty="0"/>
              <a:t>Collection of duplicated data to serve future requests faster.</a:t>
            </a:r>
          </a:p>
          <a:p>
            <a:r>
              <a:rPr lang="en-US" dirty="0"/>
              <a:t>First formally described by Maurice Wilkes in 1965</a:t>
            </a:r>
          </a:p>
          <a:p>
            <a:r>
              <a:rPr lang="en-US" dirty="0"/>
              <a:t>"Slave Memories and Dynamic Storage Allocation" </a:t>
            </a:r>
            <a:r>
              <a:rPr lang="en-US" dirty="0">
                <a:hlinkClick r:id="rId3"/>
              </a:rPr>
              <a:t>https://safari.ethz.ch/digitaltechnik/spring2021/lib/exe/fetch.php?media=wilkes.pdf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https://bit.ly/WilkesPaper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490E6-F854-EC78-7811-F728E8369C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is Caching?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A2911C6-8C1D-7482-0A61-5DEF5E67C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61401"/>
              </p:ext>
            </p:extLst>
          </p:nvPr>
        </p:nvGraphicFramePr>
        <p:xfrm>
          <a:off x="1388785" y="4431767"/>
          <a:ext cx="3665815" cy="2225040"/>
        </p:xfrm>
        <a:graphic>
          <a:graphicData uri="http://schemas.openxmlformats.org/drawingml/2006/table">
            <a:tbl>
              <a:tblPr firstRow="1" bandRow="1">
                <a:tableStyleId>{AA458339-2F95-417C-A6EE-A37BEC7E4C1C}</a:tableStyleId>
              </a:tblPr>
              <a:tblGrid>
                <a:gridCol w="833715">
                  <a:extLst>
                    <a:ext uri="{9D8B030D-6E8A-4147-A177-3AD203B41FA5}">
                      <a16:colId xmlns:a16="http://schemas.microsoft.com/office/drawing/2014/main" val="1821542125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779615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6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Lorem ipsum dolor sit amet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3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consectetur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adipiscing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elit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58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sed do </a:t>
                      </a:r>
                      <a:r>
                        <a:rPr lang="en-US" dirty="0" err="1"/>
                        <a:t>eiusmod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tempor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275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incididunt</a:t>
                      </a:r>
                      <a:r>
                        <a:rPr lang="fr-FR" b="1" dirty="0"/>
                        <a:t> ut </a:t>
                      </a:r>
                      <a:r>
                        <a:rPr lang="fr-FR" b="1" dirty="0" err="1"/>
                        <a:t>labore</a:t>
                      </a:r>
                      <a:r>
                        <a:rPr lang="fr-FR" b="1" dirty="0"/>
                        <a:t> et </a:t>
                      </a:r>
                      <a:r>
                        <a:rPr lang="fr-FR" b="1" dirty="0" err="1"/>
                        <a:t>dolore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0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03636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072F15-E1AB-4EE4-5CE0-73BFFDC61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343408"/>
              </p:ext>
            </p:extLst>
          </p:nvPr>
        </p:nvGraphicFramePr>
        <p:xfrm>
          <a:off x="7406828" y="4459189"/>
          <a:ext cx="3107016" cy="1127760"/>
        </p:xfrm>
        <a:graphic>
          <a:graphicData uri="http://schemas.openxmlformats.org/drawingml/2006/table">
            <a:tbl>
              <a:tblPr firstRow="1" bandRow="1">
                <a:tableStyleId>{AA458339-2F95-417C-A6EE-A37BEC7E4C1C}</a:tableStyleId>
              </a:tblPr>
              <a:tblGrid>
                <a:gridCol w="605116">
                  <a:extLst>
                    <a:ext uri="{9D8B030D-6E8A-4147-A177-3AD203B41FA5}">
                      <a16:colId xmlns:a16="http://schemas.microsoft.com/office/drawing/2014/main" val="1821542125"/>
                    </a:ext>
                  </a:extLst>
                </a:gridCol>
                <a:gridCol w="2501900">
                  <a:extLst>
                    <a:ext uri="{9D8B030D-6E8A-4147-A177-3AD203B41FA5}">
                      <a16:colId xmlns:a16="http://schemas.microsoft.com/office/drawing/2014/main" val="779615843"/>
                    </a:ext>
                  </a:extLst>
                </a:gridCol>
              </a:tblGrid>
              <a:tr h="294658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61213"/>
                  </a:ext>
                </a:extLst>
              </a:tr>
              <a:tr h="29465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consectetur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adipiscing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elit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35314"/>
                  </a:ext>
                </a:extLst>
              </a:tr>
              <a:tr h="29465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incididunt</a:t>
                      </a:r>
                      <a:r>
                        <a:rPr lang="fr-FR" dirty="0"/>
                        <a:t> ut </a:t>
                      </a:r>
                      <a:r>
                        <a:rPr lang="fr-FR" dirty="0" err="1"/>
                        <a:t>labore</a:t>
                      </a:r>
                      <a:r>
                        <a:rPr lang="fr-FR" dirty="0"/>
                        <a:t> et </a:t>
                      </a:r>
                      <a:r>
                        <a:rPr lang="fr-FR" dirty="0" err="1"/>
                        <a:t>dolore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5830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ECFFD43-7CB5-DAF3-FAED-2239D6134839}"/>
              </a:ext>
            </a:extLst>
          </p:cNvPr>
          <p:cNvSpPr txBox="1"/>
          <p:nvPr/>
        </p:nvSpPr>
        <p:spPr>
          <a:xfrm>
            <a:off x="2654300" y="4147683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9C224-7554-32B6-BAA5-36F915942CAC}"/>
              </a:ext>
            </a:extLst>
          </p:cNvPr>
          <p:cNvSpPr txBox="1"/>
          <p:nvPr/>
        </p:nvSpPr>
        <p:spPr>
          <a:xfrm>
            <a:off x="8534578" y="4147683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370554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1391-CD32-9963-E621-A76E3A75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 dirty="0"/>
              <a:t> as 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4A7271-1F95-ABE5-9225-093965B39B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is Caching?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86905E3-191F-AA8A-1C70-8D9ACCA98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899475"/>
              </p:ext>
            </p:extLst>
          </p:nvPr>
        </p:nvGraphicFramePr>
        <p:xfrm>
          <a:off x="1016000" y="2146300"/>
          <a:ext cx="9309100" cy="1599406"/>
        </p:xfrm>
        <a:graphic>
          <a:graphicData uri="http://schemas.openxmlformats.org/drawingml/2006/table">
            <a:tbl>
              <a:tblPr firstRow="1" bandRow="1">
                <a:tableStyleId>{AA458339-2F95-417C-A6EE-A37BEC7E4C1C}</a:tableStyleId>
              </a:tblPr>
              <a:tblGrid>
                <a:gridCol w="4654550">
                  <a:extLst>
                    <a:ext uri="{9D8B030D-6E8A-4147-A177-3AD203B41FA5}">
                      <a16:colId xmlns:a16="http://schemas.microsoft.com/office/drawing/2014/main" val="4164059789"/>
                    </a:ext>
                  </a:extLst>
                </a:gridCol>
                <a:gridCol w="4654550">
                  <a:extLst>
                    <a:ext uri="{9D8B030D-6E8A-4147-A177-3AD203B41FA5}">
                      <a16:colId xmlns:a16="http://schemas.microsoft.com/office/drawing/2014/main" val="2426070643"/>
                    </a:ext>
                  </a:extLst>
                </a:gridCol>
              </a:tblGrid>
              <a:tr h="32367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545530"/>
                  </a:ext>
                </a:extLst>
              </a:tr>
              <a:tr h="1275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dirty="0"/>
                        <a:t>What is 30,795,738 divided by 42,891?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40124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1423781-D39C-7887-DEE5-9C2CEC56A95B}"/>
              </a:ext>
            </a:extLst>
          </p:cNvPr>
          <p:cNvSpPr/>
          <p:nvPr/>
        </p:nvSpPr>
        <p:spPr>
          <a:xfrm>
            <a:off x="1104898" y="2551906"/>
            <a:ext cx="3543300" cy="1065212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D48F2-22E2-9407-248E-461B1B7C3706}"/>
              </a:ext>
            </a:extLst>
          </p:cNvPr>
          <p:cNvSpPr/>
          <p:nvPr/>
        </p:nvSpPr>
        <p:spPr>
          <a:xfrm>
            <a:off x="5772154" y="2551906"/>
            <a:ext cx="3543300" cy="1065212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5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50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</a:t>
            </a:r>
            <a:endParaRPr dirty="0"/>
          </a:p>
        </p:txBody>
      </p:sp>
      <p:sp>
        <p:nvSpPr>
          <p:cNvPr id="1304" name="Google Shape;1304;p150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226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GB" dirty="0"/>
              <a:t>Caching Use Cases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044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7EAF530-1ED6-3A67-A73D-5CAFE647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Use Cases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96405CF-B58B-4216-89A4-A3ADC539D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Caching used for?</a:t>
            </a:r>
          </a:p>
          <a:p>
            <a:endParaRPr lang="en-US" dirty="0"/>
          </a:p>
        </p:txBody>
      </p:sp>
      <p:pic>
        <p:nvPicPr>
          <p:cNvPr id="19" name="Google Shape;301;p38">
            <a:extLst>
              <a:ext uri="{FF2B5EF4-FFF2-40B4-BE49-F238E27FC236}">
                <a16:creationId xmlns:a16="http://schemas.microsoft.com/office/drawing/2014/main" id="{A3AB4E29-BE0D-8F98-541F-F9B743E24F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3766" y="1565621"/>
            <a:ext cx="2502527" cy="250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PI">
            <a:extLst>
              <a:ext uri="{FF2B5EF4-FFF2-40B4-BE49-F238E27FC236}">
                <a16:creationId xmlns:a16="http://schemas.microsoft.com/office/drawing/2014/main" id="{00F092C9-B957-95DA-77D1-B7E2A740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0" y="1731034"/>
            <a:ext cx="252158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4CFA452-3825-6C87-1998-7BA3E1662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4470400"/>
            <a:ext cx="3883378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3E4A26D-7A62-E5CF-1A43-527D7E15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535" y="4265612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1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028F12-5AA3-B291-DEEE-C6E6782D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Use Case 1: Faster Database Access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DD1278-24E8-32FF-B09A-5D98D7BC1A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Databases can rely heavily on disk</a:t>
            </a:r>
          </a:p>
          <a:p>
            <a:r>
              <a:rPr lang="en-US" dirty="0"/>
              <a:t>Reading the same data over again could mean accessing the disk over again</a:t>
            </a:r>
          </a:p>
          <a:p>
            <a:r>
              <a:rPr lang="en-US" dirty="0"/>
              <a:t>Store frequently accessed data in a cache, to reduce pressure on database/disk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94880-5090-D85A-D570-8C06D716B97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oogle Shape;301;p38">
            <a:extLst>
              <a:ext uri="{FF2B5EF4-FFF2-40B4-BE49-F238E27FC236}">
                <a16:creationId xmlns:a16="http://schemas.microsoft.com/office/drawing/2014/main" id="{CDB3FDF8-DB64-C09D-04FC-5148285409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3766" y="1565621"/>
            <a:ext cx="2502527" cy="250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3100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700BB-0035-E7E4-2AE6-27B27147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Use Case 1: Faster Database Access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629C9D-80AF-B647-2390-013D7F915B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CA6AFBC-3EA1-86E3-EA4D-AAE657FD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54" y="1887940"/>
            <a:ext cx="10631891" cy="308211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980150C-CFCE-AA03-DD1C-1EFF08400547}"/>
              </a:ext>
            </a:extLst>
          </p:cNvPr>
          <p:cNvSpPr/>
          <p:nvPr/>
        </p:nvSpPr>
        <p:spPr>
          <a:xfrm>
            <a:off x="1992573" y="1784885"/>
            <a:ext cx="2579427" cy="985611"/>
          </a:xfrm>
          <a:custGeom>
            <a:avLst/>
            <a:gdLst>
              <a:gd name="connsiteX0" fmla="*/ 2579427 w 2579427"/>
              <a:gd name="connsiteY0" fmla="*/ 739951 h 985611"/>
              <a:gd name="connsiteX1" fmla="*/ 1651379 w 2579427"/>
              <a:gd name="connsiteY1" fmla="*/ 2972 h 985611"/>
              <a:gd name="connsiteX2" fmla="*/ 0 w 2579427"/>
              <a:gd name="connsiteY2" fmla="*/ 985611 h 985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9427" h="985611">
                <a:moveTo>
                  <a:pt x="2579427" y="739951"/>
                </a:moveTo>
                <a:cubicBezTo>
                  <a:pt x="2330355" y="350990"/>
                  <a:pt x="2081283" y="-37971"/>
                  <a:pt x="1651379" y="2972"/>
                </a:cubicBezTo>
                <a:cubicBezTo>
                  <a:pt x="1221475" y="43915"/>
                  <a:pt x="197892" y="774071"/>
                  <a:pt x="0" y="985611"/>
                </a:cubicBezTo>
              </a:path>
            </a:pathLst>
          </a:custGeom>
          <a:noFill/>
          <a:ln w="66675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579427 w 2579427"/>
                      <a:gd name="connsiteY0" fmla="*/ 739951 h 985611"/>
                      <a:gd name="connsiteX1" fmla="*/ 1651379 w 2579427"/>
                      <a:gd name="connsiteY1" fmla="*/ 2972 h 985611"/>
                      <a:gd name="connsiteX2" fmla="*/ 0 w 2579427"/>
                      <a:gd name="connsiteY2" fmla="*/ 985611 h 985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79427" h="985611" extrusionOk="0">
                        <a:moveTo>
                          <a:pt x="2579427" y="739951"/>
                        </a:moveTo>
                        <a:cubicBezTo>
                          <a:pt x="2235509" y="292487"/>
                          <a:pt x="2060321" y="-30104"/>
                          <a:pt x="1651379" y="2972"/>
                        </a:cubicBezTo>
                        <a:cubicBezTo>
                          <a:pt x="1292470" y="58861"/>
                          <a:pt x="191765" y="774266"/>
                          <a:pt x="0" y="985611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AE55A49-259D-C129-86CB-FFB3A4B1420E}"/>
              </a:ext>
            </a:extLst>
          </p:cNvPr>
          <p:cNvSpPr/>
          <p:nvPr/>
        </p:nvSpPr>
        <p:spPr>
          <a:xfrm>
            <a:off x="6264322" y="1663793"/>
            <a:ext cx="3138985" cy="997520"/>
          </a:xfrm>
          <a:custGeom>
            <a:avLst/>
            <a:gdLst>
              <a:gd name="connsiteX0" fmla="*/ 0 w 3138985"/>
              <a:gd name="connsiteY0" fmla="*/ 833747 h 997520"/>
              <a:gd name="connsiteX1" fmla="*/ 1897039 w 3138985"/>
              <a:gd name="connsiteY1" fmla="*/ 1234 h 997520"/>
              <a:gd name="connsiteX2" fmla="*/ 3138985 w 3138985"/>
              <a:gd name="connsiteY2" fmla="*/ 997520 h 99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8985" h="997520">
                <a:moveTo>
                  <a:pt x="0" y="833747"/>
                </a:moveTo>
                <a:cubicBezTo>
                  <a:pt x="686937" y="403843"/>
                  <a:pt x="1373875" y="-26061"/>
                  <a:pt x="1897039" y="1234"/>
                </a:cubicBezTo>
                <a:cubicBezTo>
                  <a:pt x="2420203" y="28529"/>
                  <a:pt x="2786418" y="797353"/>
                  <a:pt x="3138985" y="997520"/>
                </a:cubicBezTo>
              </a:path>
            </a:pathLst>
          </a:custGeom>
          <a:noFill/>
          <a:ln w="66675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3138985"/>
                      <a:gd name="connsiteY0" fmla="*/ 833747 h 997520"/>
                      <a:gd name="connsiteX1" fmla="*/ 1897039 w 3138985"/>
                      <a:gd name="connsiteY1" fmla="*/ 1234 h 997520"/>
                      <a:gd name="connsiteX2" fmla="*/ 3138985 w 3138985"/>
                      <a:gd name="connsiteY2" fmla="*/ 997520 h 997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138985" h="997520" extrusionOk="0">
                        <a:moveTo>
                          <a:pt x="0" y="833747"/>
                        </a:moveTo>
                        <a:cubicBezTo>
                          <a:pt x="646330" y="400576"/>
                          <a:pt x="1273237" y="39746"/>
                          <a:pt x="1897039" y="1234"/>
                        </a:cubicBezTo>
                        <a:cubicBezTo>
                          <a:pt x="2409260" y="-13341"/>
                          <a:pt x="2799110" y="762226"/>
                          <a:pt x="3138985" y="99752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8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028F12-5AA3-B291-DEEE-C6E6782D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Use Case 2: Faster Web Browsing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DD1278-24E8-32FF-B09A-5D98D7BC1A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Any given URL could result in hundreds of files that are loaded over HTTP</a:t>
            </a:r>
          </a:p>
          <a:p>
            <a:r>
              <a:rPr lang="en-US" dirty="0"/>
              <a:t>A single JS file may be loaded by every page on a site.</a:t>
            </a:r>
          </a:p>
          <a:p>
            <a:r>
              <a:rPr lang="en-US" dirty="0"/>
              <a:t>Cache static assets (JS, images, sound, icons, </a:t>
            </a:r>
            <a:r>
              <a:rPr lang="en-US" dirty="0" err="1"/>
              <a:t>etc</a:t>
            </a:r>
            <a:r>
              <a:rPr lang="en-US" dirty="0"/>
              <a:t>) on a user's laptop to avoid loading them over the network every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94880-5090-D85A-D570-8C06D716B97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4" descr="See the source image">
            <a:extLst>
              <a:ext uri="{FF2B5EF4-FFF2-40B4-BE49-F238E27FC236}">
                <a16:creationId xmlns:a16="http://schemas.microsoft.com/office/drawing/2014/main" id="{45898343-F341-3DC2-0E89-93F17C0B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4470400"/>
            <a:ext cx="3883378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20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17FB-582B-FAC6-924F-FF9B102C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Use Case 2: Faster Web Browsing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56C3D-B7C6-14B2-4444-9B541076461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52A836-1CF9-8E4F-87DC-832484B3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660" y="1865394"/>
            <a:ext cx="6235469" cy="312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58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8CF1F0-431B-30F5-16F9-6BD8761E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Use Case 3: Efficient API 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96224F-7846-6653-1C13-55F25D936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usage may involve an internet call (with latency)</a:t>
            </a:r>
          </a:p>
          <a:p>
            <a:r>
              <a:rPr lang="en-US" dirty="0"/>
              <a:t>API calls may cost per use, or may be limited</a:t>
            </a:r>
          </a:p>
          <a:p>
            <a:r>
              <a:rPr lang="en-US" dirty="0"/>
              <a:t>Storing results in cache may help reduce latency AND reduce costs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57ECB3-E391-835A-9508-FE4B075A069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 descr="API">
            <a:extLst>
              <a:ext uri="{FF2B5EF4-FFF2-40B4-BE49-F238E27FC236}">
                <a16:creationId xmlns:a16="http://schemas.microsoft.com/office/drawing/2014/main" id="{35645FFA-4E8E-18BD-63CD-3E77A8AB8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0" y="1731034"/>
            <a:ext cx="252158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B91733C4-7CD9-27BA-67B6-B05D90B14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48" b="12778"/>
          <a:stretch/>
        </p:blipFill>
        <p:spPr>
          <a:xfrm>
            <a:off x="7162569" y="1069183"/>
            <a:ext cx="3429000" cy="56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9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45"/>
          <p:cNvSpPr txBox="1">
            <a:spLocks noGrp="1"/>
          </p:cNvSpPr>
          <p:nvPr>
            <p:ph type="body" idx="1"/>
          </p:nvPr>
        </p:nvSpPr>
        <p:spPr>
          <a:xfrm>
            <a:off x="893926" y="3429000"/>
            <a:ext cx="760215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4763"/>
            <a:r>
              <a:rPr lang="en-GB" dirty="0"/>
              <a:t>C.R.E.A.M. get the memory (dollar </a:t>
            </a:r>
            <a:r>
              <a:rPr lang="en-GB" dirty="0" err="1"/>
              <a:t>dollar</a:t>
            </a:r>
            <a:r>
              <a:rPr lang="en-GB" dirty="0"/>
              <a:t> bill </a:t>
            </a:r>
            <a:r>
              <a:rPr lang="en-GB" dirty="0" err="1"/>
              <a:t>ya'll</a:t>
            </a:r>
            <a:r>
              <a:rPr lang="en-GB" dirty="0"/>
              <a:t>)</a:t>
            </a:r>
          </a:p>
        </p:txBody>
      </p:sp>
      <p:sp>
        <p:nvSpPr>
          <p:cNvPr id="1246" name="Google Shape;1246;p145"/>
          <p:cNvSpPr txBox="1">
            <a:spLocks noGrp="1"/>
          </p:cNvSpPr>
          <p:nvPr>
            <p:ph type="body" idx="2"/>
          </p:nvPr>
        </p:nvSpPr>
        <p:spPr>
          <a:xfrm>
            <a:off x="893926" y="5017087"/>
            <a:ext cx="760215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7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August 2022</a:t>
            </a:r>
            <a:endParaRPr dirty="0"/>
          </a:p>
        </p:txBody>
      </p:sp>
      <p:sp>
        <p:nvSpPr>
          <p:cNvPr id="1247" name="Google Shape;1247;p145"/>
          <p:cNvSpPr txBox="1">
            <a:spLocks noGrp="1"/>
          </p:cNvSpPr>
          <p:nvPr>
            <p:ph type="body" idx="3"/>
          </p:nvPr>
        </p:nvSpPr>
        <p:spPr>
          <a:xfrm>
            <a:off x="893927" y="4013765"/>
            <a:ext cx="760215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7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Matthew D. Groves | Product Marketing Manager</a:t>
            </a:r>
          </a:p>
          <a:p>
            <a:pPr marL="0" lvl="0" indent="47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aka “Passionate Bravo”</a:t>
            </a:r>
            <a:endParaRPr dirty="0"/>
          </a:p>
        </p:txBody>
      </p:sp>
      <p:sp>
        <p:nvSpPr>
          <p:cNvPr id="1248" name="Google Shape;1248;p145"/>
          <p:cNvSpPr txBox="1">
            <a:spLocks noGrp="1"/>
          </p:cNvSpPr>
          <p:nvPr>
            <p:ph type="title"/>
          </p:nvPr>
        </p:nvSpPr>
        <p:spPr>
          <a:xfrm>
            <a:off x="893926" y="1840913"/>
            <a:ext cx="9791006" cy="158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Cache Rules Everything Around Me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1C9F-E861-56FC-30CC-97182E06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Use Case 3: Efficient API Use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26B4-012E-06F2-77FC-F0C04793D6C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272EBF-C00C-C91F-6EB0-4E194D21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85" y="2037299"/>
            <a:ext cx="11080080" cy="278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08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8CF1F0-431B-30F5-16F9-6BD8761E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Use Case 4: Maintaining Availability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96224F-7846-6653-1C13-55F25D936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Retrieving data from other processes</a:t>
            </a:r>
          </a:p>
          <a:p>
            <a:r>
              <a:rPr lang="en-US" dirty="0"/>
              <a:t>Microservices</a:t>
            </a:r>
          </a:p>
          <a:p>
            <a:r>
              <a:rPr lang="en-US" dirty="0"/>
              <a:t>Speed is secondary concern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57ECB3-E391-835A-9508-FE4B075A069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6" descr="See the source image">
            <a:extLst>
              <a:ext uri="{FF2B5EF4-FFF2-40B4-BE49-F238E27FC236}">
                <a16:creationId xmlns:a16="http://schemas.microsoft.com/office/drawing/2014/main" id="{0C8881FE-F813-22E9-B93D-29FDE42BE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535" y="4265612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967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601C-BF06-2F8E-9313-DEB9CA8A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Use Case 4: Maintaining Availability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17B5D-9965-31DD-C93B-8FBD15EF439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82F8B-A76A-4D63-2EFA-4C3FE79F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15" y="1747517"/>
            <a:ext cx="10421745" cy="33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1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4" name="Google Shape;1804;p180"/>
          <p:cNvCxnSpPr/>
          <p:nvPr/>
        </p:nvCxnSpPr>
        <p:spPr>
          <a:xfrm>
            <a:off x="3986074" y="3907660"/>
            <a:ext cx="4219852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5" name="Google Shape;1805;p180"/>
          <p:cNvSpPr/>
          <p:nvPr/>
        </p:nvSpPr>
        <p:spPr>
          <a:xfrm>
            <a:off x="5276294" y="3096613"/>
            <a:ext cx="1633492" cy="1633492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ED7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Cache Rules Everything Around Me</a:t>
            </a:r>
            <a:endParaRPr dirty="0"/>
          </a:p>
        </p:txBody>
      </p:sp>
      <p:sp>
        <p:nvSpPr>
          <p:cNvPr id="1807" name="Google Shape;1807;p18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Dollar </a:t>
            </a:r>
            <a:r>
              <a:rPr lang="en-GB" dirty="0" err="1"/>
              <a:t>dollar</a:t>
            </a:r>
            <a:r>
              <a:rPr lang="en-GB" dirty="0"/>
              <a:t> bill </a:t>
            </a:r>
            <a:r>
              <a:rPr lang="en-GB" dirty="0" err="1"/>
              <a:t>ya'll</a:t>
            </a:r>
            <a:endParaRPr dirty="0"/>
          </a:p>
        </p:txBody>
      </p:sp>
      <p:sp>
        <p:nvSpPr>
          <p:cNvPr id="1808" name="Google Shape;1808;p180"/>
          <p:cNvSpPr/>
          <p:nvPr/>
        </p:nvSpPr>
        <p:spPr>
          <a:xfrm>
            <a:off x="1136342" y="3632452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Disconnected</a:t>
            </a:r>
            <a:endParaRPr dirty="0"/>
          </a:p>
        </p:txBody>
      </p:sp>
      <p:sp>
        <p:nvSpPr>
          <p:cNvPr id="1809" name="Google Shape;1809;p180"/>
          <p:cNvSpPr/>
          <p:nvPr/>
        </p:nvSpPr>
        <p:spPr>
          <a:xfrm>
            <a:off x="8205926" y="3632452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Availability</a:t>
            </a:r>
            <a:endParaRPr dirty="0"/>
          </a:p>
        </p:txBody>
      </p:sp>
      <p:sp>
        <p:nvSpPr>
          <p:cNvPr id="1810" name="Google Shape;1810;p180"/>
          <p:cNvSpPr/>
          <p:nvPr/>
        </p:nvSpPr>
        <p:spPr>
          <a:xfrm>
            <a:off x="1944209" y="1846561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Slow</a:t>
            </a:r>
            <a:endParaRPr dirty="0"/>
          </a:p>
        </p:txBody>
      </p:sp>
      <p:sp>
        <p:nvSpPr>
          <p:cNvPr id="1811" name="Google Shape;1811;p180"/>
          <p:cNvSpPr/>
          <p:nvPr/>
        </p:nvSpPr>
        <p:spPr>
          <a:xfrm>
            <a:off x="1944209" y="5418343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rgbClr val="E96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E96C28"/>
                </a:solidFill>
                <a:latin typeface="Arial"/>
                <a:ea typeface="Arial"/>
                <a:cs typeface="Arial"/>
                <a:sym typeface="Arial"/>
              </a:rPr>
              <a:t>Repetition</a:t>
            </a:r>
            <a:endParaRPr dirty="0"/>
          </a:p>
        </p:txBody>
      </p:sp>
      <p:sp>
        <p:nvSpPr>
          <p:cNvPr id="1812" name="Google Shape;1812;p180"/>
          <p:cNvSpPr/>
          <p:nvPr/>
        </p:nvSpPr>
        <p:spPr>
          <a:xfrm>
            <a:off x="7398059" y="1846561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Constrained</a:t>
            </a:r>
            <a:endParaRPr dirty="0"/>
          </a:p>
        </p:txBody>
      </p:sp>
      <p:sp>
        <p:nvSpPr>
          <p:cNvPr id="1813" name="Google Shape;1813;p180"/>
          <p:cNvSpPr/>
          <p:nvPr/>
        </p:nvSpPr>
        <p:spPr>
          <a:xfrm>
            <a:off x="7398059" y="5418343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rgbClr val="E96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E96C28"/>
                </a:solidFill>
                <a:latin typeface="Arial"/>
                <a:ea typeface="Arial"/>
                <a:cs typeface="Arial"/>
                <a:sym typeface="Arial"/>
              </a:rPr>
              <a:t>Costs</a:t>
            </a:r>
            <a:endParaRPr dirty="0"/>
          </a:p>
        </p:txBody>
      </p:sp>
      <p:grpSp>
        <p:nvGrpSpPr>
          <p:cNvPr id="1814" name="Google Shape;1814;p180"/>
          <p:cNvGrpSpPr/>
          <p:nvPr/>
        </p:nvGrpSpPr>
        <p:grpSpPr>
          <a:xfrm>
            <a:off x="5653596" y="3392772"/>
            <a:ext cx="884808" cy="1029773"/>
            <a:chOff x="5653596" y="2869281"/>
            <a:chExt cx="884808" cy="1029773"/>
          </a:xfrm>
        </p:grpSpPr>
        <p:sp>
          <p:nvSpPr>
            <p:cNvPr id="1815" name="Google Shape;1815;p180"/>
            <p:cNvSpPr/>
            <p:nvPr/>
          </p:nvSpPr>
          <p:spPr>
            <a:xfrm>
              <a:off x="5653596" y="3456650"/>
              <a:ext cx="884808" cy="442404"/>
            </a:xfrm>
            <a:custGeom>
              <a:avLst/>
              <a:gdLst/>
              <a:ahLst/>
              <a:cxnLst/>
              <a:rect l="l" t="t" r="r" b="b"/>
              <a:pathLst>
                <a:path w="884808" h="442404" extrusionOk="0">
                  <a:moveTo>
                    <a:pt x="884808" y="221202"/>
                  </a:moveTo>
                  <a:cubicBezTo>
                    <a:pt x="884086" y="186565"/>
                    <a:pt x="867845" y="154082"/>
                    <a:pt x="840568" y="132721"/>
                  </a:cubicBezTo>
                  <a:cubicBezTo>
                    <a:pt x="779737" y="82951"/>
                    <a:pt x="702316" y="49770"/>
                    <a:pt x="624896" y="27650"/>
                  </a:cubicBezTo>
                  <a:cubicBezTo>
                    <a:pt x="565748" y="9543"/>
                    <a:pt x="504260" y="228"/>
                    <a:pt x="442404" y="0"/>
                  </a:cubicBezTo>
                  <a:cubicBezTo>
                    <a:pt x="380615" y="1066"/>
                    <a:pt x="319244" y="10365"/>
                    <a:pt x="259912" y="27650"/>
                  </a:cubicBezTo>
                  <a:cubicBezTo>
                    <a:pt x="182593" y="50213"/>
                    <a:pt x="109665" y="85742"/>
                    <a:pt x="44240" y="132721"/>
                  </a:cubicBezTo>
                  <a:cubicBezTo>
                    <a:pt x="16963" y="154082"/>
                    <a:pt x="722" y="186565"/>
                    <a:pt x="0" y="221202"/>
                  </a:cubicBezTo>
                  <a:lnTo>
                    <a:pt x="0" y="442404"/>
                  </a:lnTo>
                  <a:lnTo>
                    <a:pt x="884808" y="442404"/>
                  </a:lnTo>
                  <a:close/>
                </a:path>
              </a:pathLst>
            </a:custGeom>
            <a:solidFill>
              <a:srgbClr val="FEC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80"/>
            <p:cNvSpPr/>
            <p:nvPr/>
          </p:nvSpPr>
          <p:spPr>
            <a:xfrm>
              <a:off x="5812723" y="2869281"/>
              <a:ext cx="572221" cy="595618"/>
            </a:xfrm>
            <a:custGeom>
              <a:avLst/>
              <a:gdLst/>
              <a:ahLst/>
              <a:cxnLst/>
              <a:rect l="l" t="t" r="r" b="b"/>
              <a:pathLst>
                <a:path w="572221" h="595618" extrusionOk="0">
                  <a:moveTo>
                    <a:pt x="519825" y="471238"/>
                  </a:moveTo>
                  <a:cubicBezTo>
                    <a:pt x="507106" y="421468"/>
                    <a:pt x="555770" y="297042"/>
                    <a:pt x="556185" y="209390"/>
                  </a:cubicBezTo>
                  <a:cubicBezTo>
                    <a:pt x="556185" y="139297"/>
                    <a:pt x="536277" y="107914"/>
                    <a:pt x="498672" y="86623"/>
                  </a:cubicBezTo>
                  <a:cubicBezTo>
                    <a:pt x="476967" y="74319"/>
                    <a:pt x="426920" y="85655"/>
                    <a:pt x="426920" y="85655"/>
                  </a:cubicBezTo>
                  <a:cubicBezTo>
                    <a:pt x="426920" y="85655"/>
                    <a:pt x="401067" y="36714"/>
                    <a:pt x="314522" y="9755"/>
                  </a:cubicBezTo>
                  <a:cubicBezTo>
                    <a:pt x="243407" y="-9606"/>
                    <a:pt x="167512" y="92"/>
                    <a:pt x="103550" y="36714"/>
                  </a:cubicBezTo>
                  <a:cubicBezTo>
                    <a:pt x="50047" y="71277"/>
                    <a:pt x="24194" y="109296"/>
                    <a:pt x="22950" y="240082"/>
                  </a:cubicBezTo>
                  <a:cubicBezTo>
                    <a:pt x="21844" y="359946"/>
                    <a:pt x="38296" y="466399"/>
                    <a:pt x="30692" y="516585"/>
                  </a:cubicBezTo>
                  <a:cubicBezTo>
                    <a:pt x="27186" y="544363"/>
                    <a:pt x="16619" y="570780"/>
                    <a:pt x="0" y="593314"/>
                  </a:cubicBezTo>
                  <a:cubicBezTo>
                    <a:pt x="0" y="593314"/>
                    <a:pt x="82951" y="603959"/>
                    <a:pt x="129265" y="579489"/>
                  </a:cubicBezTo>
                  <a:cubicBezTo>
                    <a:pt x="152571" y="563851"/>
                    <a:pt x="174662" y="546475"/>
                    <a:pt x="195349" y="527506"/>
                  </a:cubicBezTo>
                  <a:cubicBezTo>
                    <a:pt x="124396" y="494415"/>
                    <a:pt x="72672" y="430447"/>
                    <a:pt x="55162" y="354139"/>
                  </a:cubicBezTo>
                  <a:cubicBezTo>
                    <a:pt x="53365" y="347503"/>
                    <a:pt x="41337" y="304092"/>
                    <a:pt x="60554" y="279760"/>
                  </a:cubicBezTo>
                  <a:cubicBezTo>
                    <a:pt x="71061" y="265935"/>
                    <a:pt x="95117" y="262064"/>
                    <a:pt x="135210" y="255013"/>
                  </a:cubicBezTo>
                  <a:cubicBezTo>
                    <a:pt x="183202" y="248691"/>
                    <a:pt x="230040" y="235516"/>
                    <a:pt x="274290" y="215888"/>
                  </a:cubicBezTo>
                  <a:cubicBezTo>
                    <a:pt x="324033" y="190874"/>
                    <a:pt x="370165" y="159251"/>
                    <a:pt x="411436" y="121877"/>
                  </a:cubicBezTo>
                  <a:cubicBezTo>
                    <a:pt x="416876" y="116520"/>
                    <a:pt x="425629" y="116586"/>
                    <a:pt x="430987" y="122027"/>
                  </a:cubicBezTo>
                  <a:cubicBezTo>
                    <a:pt x="433024" y="124095"/>
                    <a:pt x="434358" y="126751"/>
                    <a:pt x="434800" y="129619"/>
                  </a:cubicBezTo>
                  <a:cubicBezTo>
                    <a:pt x="438092" y="152362"/>
                    <a:pt x="445996" y="174190"/>
                    <a:pt x="458026" y="193768"/>
                  </a:cubicBezTo>
                  <a:cubicBezTo>
                    <a:pt x="463662" y="200987"/>
                    <a:pt x="470602" y="207084"/>
                    <a:pt x="478488" y="211741"/>
                  </a:cubicBezTo>
                  <a:cubicBezTo>
                    <a:pt x="487680" y="217248"/>
                    <a:pt x="495598" y="224646"/>
                    <a:pt x="501714" y="233446"/>
                  </a:cubicBezTo>
                  <a:cubicBezTo>
                    <a:pt x="511697" y="252930"/>
                    <a:pt x="517355" y="274339"/>
                    <a:pt x="518304" y="296212"/>
                  </a:cubicBezTo>
                  <a:cubicBezTo>
                    <a:pt x="517400" y="397100"/>
                    <a:pt x="457458" y="488094"/>
                    <a:pt x="365122" y="528751"/>
                  </a:cubicBezTo>
                  <a:cubicBezTo>
                    <a:pt x="382541" y="544097"/>
                    <a:pt x="405353" y="563037"/>
                    <a:pt x="430514" y="581286"/>
                  </a:cubicBezTo>
                  <a:cubicBezTo>
                    <a:pt x="471990" y="611287"/>
                    <a:pt x="572222" y="569811"/>
                    <a:pt x="572222" y="569811"/>
                  </a:cubicBezTo>
                  <a:cubicBezTo>
                    <a:pt x="572222" y="569811"/>
                    <a:pt x="539871" y="550456"/>
                    <a:pt x="519825" y="471238"/>
                  </a:cubicBezTo>
                  <a:close/>
                </a:path>
              </a:pathLst>
            </a:custGeom>
            <a:solidFill>
              <a:srgbClr val="FEC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80"/>
            <p:cNvSpPr/>
            <p:nvPr/>
          </p:nvSpPr>
          <p:spPr>
            <a:xfrm>
              <a:off x="5889821" y="3027103"/>
              <a:ext cx="413555" cy="360421"/>
            </a:xfrm>
            <a:custGeom>
              <a:avLst/>
              <a:gdLst/>
              <a:ahLst/>
              <a:cxnLst/>
              <a:rect l="l" t="t" r="r" b="b"/>
              <a:pathLst>
                <a:path w="413555" h="360421" extrusionOk="0">
                  <a:moveTo>
                    <a:pt x="413556" y="139219"/>
                  </a:moveTo>
                  <a:cubicBezTo>
                    <a:pt x="412817" y="122509"/>
                    <a:pt x="408776" y="106109"/>
                    <a:pt x="401666" y="90969"/>
                  </a:cubicBezTo>
                  <a:cubicBezTo>
                    <a:pt x="397617" y="85248"/>
                    <a:pt x="392323" y="80522"/>
                    <a:pt x="386182" y="77144"/>
                  </a:cubicBezTo>
                  <a:cubicBezTo>
                    <a:pt x="375608" y="70775"/>
                    <a:pt x="366247" y="62585"/>
                    <a:pt x="358532" y="52950"/>
                  </a:cubicBezTo>
                  <a:cubicBezTo>
                    <a:pt x="347408" y="36935"/>
                    <a:pt x="339388" y="18974"/>
                    <a:pt x="334891" y="0"/>
                  </a:cubicBezTo>
                  <a:cubicBezTo>
                    <a:pt x="296292" y="32407"/>
                    <a:pt x="254076" y="60242"/>
                    <a:pt x="209082" y="82951"/>
                  </a:cubicBezTo>
                  <a:cubicBezTo>
                    <a:pt x="162376" y="103727"/>
                    <a:pt x="112932" y="117695"/>
                    <a:pt x="62259" y="124426"/>
                  </a:cubicBezTo>
                  <a:cubicBezTo>
                    <a:pt x="38895" y="128574"/>
                    <a:pt x="9724" y="133689"/>
                    <a:pt x="4747" y="138943"/>
                  </a:cubicBezTo>
                  <a:cubicBezTo>
                    <a:pt x="-3548" y="149726"/>
                    <a:pt x="737" y="177238"/>
                    <a:pt x="4747" y="188851"/>
                  </a:cubicBezTo>
                  <a:cubicBezTo>
                    <a:pt x="28388" y="288530"/>
                    <a:pt x="112997" y="360421"/>
                    <a:pt x="206179" y="360421"/>
                  </a:cubicBezTo>
                  <a:cubicBezTo>
                    <a:pt x="316780" y="360421"/>
                    <a:pt x="413556" y="257009"/>
                    <a:pt x="413556" y="139219"/>
                  </a:cubicBezTo>
                  <a:close/>
                </a:path>
              </a:pathLst>
            </a:custGeom>
            <a:solidFill>
              <a:srgbClr val="FEC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18" name="Google Shape;1818;p180"/>
          <p:cNvCxnSpPr/>
          <p:nvPr/>
        </p:nvCxnSpPr>
        <p:spPr>
          <a:xfrm>
            <a:off x="3369075" y="2396976"/>
            <a:ext cx="2146438" cy="938856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9" name="Google Shape;1819;p180"/>
          <p:cNvCxnSpPr/>
          <p:nvPr/>
        </p:nvCxnSpPr>
        <p:spPr>
          <a:xfrm flipH="1">
            <a:off x="6670567" y="2396976"/>
            <a:ext cx="2146438" cy="938856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0" name="Google Shape;1820;p180"/>
          <p:cNvCxnSpPr/>
          <p:nvPr/>
        </p:nvCxnSpPr>
        <p:spPr>
          <a:xfrm rot="10800000" flipH="1">
            <a:off x="3369075" y="4476385"/>
            <a:ext cx="2146438" cy="938856"/>
          </a:xfrm>
          <a:prstGeom prst="straightConnector1">
            <a:avLst/>
          </a:prstGeom>
          <a:noFill/>
          <a:ln w="28575" cap="flat" cmpd="sng">
            <a:solidFill>
              <a:srgbClr val="E96C2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1" name="Google Shape;1821;p180"/>
          <p:cNvCxnSpPr/>
          <p:nvPr/>
        </p:nvCxnSpPr>
        <p:spPr>
          <a:xfrm rot="10800000">
            <a:off x="6670567" y="4476385"/>
            <a:ext cx="2146438" cy="938856"/>
          </a:xfrm>
          <a:prstGeom prst="straightConnector1">
            <a:avLst/>
          </a:prstGeom>
          <a:noFill/>
          <a:ln w="28575" cap="flat" cmpd="sng">
            <a:solidFill>
              <a:srgbClr val="E96C2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Picture 8" descr="A picture containing person, person, holding&#10;&#10;Description automatically generated">
            <a:extLst>
              <a:ext uri="{FF2B5EF4-FFF2-40B4-BE49-F238E27FC236}">
                <a16:creationId xmlns:a16="http://schemas.microsoft.com/office/drawing/2014/main" id="{CF71DAB6-6317-EBF9-35A7-E791F5C6F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24"/>
          <a:stretch/>
        </p:blipFill>
        <p:spPr>
          <a:xfrm>
            <a:off x="4487909" y="3117644"/>
            <a:ext cx="2734944" cy="14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9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50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</a:t>
            </a:r>
            <a:endParaRPr dirty="0"/>
          </a:p>
        </p:txBody>
      </p:sp>
      <p:sp>
        <p:nvSpPr>
          <p:cNvPr id="1304" name="Google Shape;1304;p150"/>
          <p:cNvSpPr txBox="1">
            <a:spLocks noGrp="1"/>
          </p:cNvSpPr>
          <p:nvPr>
            <p:ph type="ctrTitle"/>
          </p:nvPr>
        </p:nvSpPr>
        <p:spPr>
          <a:xfrm>
            <a:off x="1871160" y="4092957"/>
            <a:ext cx="6455975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GB" dirty="0"/>
              <a:t>Reading From Cache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582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C3BEE0A7-869E-0732-28DF-0EDAB32E5394}"/>
              </a:ext>
            </a:extLst>
          </p:cNvPr>
          <p:cNvSpPr/>
          <p:nvPr/>
        </p:nvSpPr>
        <p:spPr>
          <a:xfrm>
            <a:off x="3052762" y="2452487"/>
            <a:ext cx="2057735" cy="4076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95D2D0-0362-4902-634C-94FAEC6E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Cache 101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5D263-3B88-FE58-E948-42F4CC4D7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C76D6-016A-0157-6F12-716556EB4AD1}"/>
              </a:ext>
            </a:extLst>
          </p:cNvPr>
          <p:cNvSpPr/>
          <p:nvPr/>
        </p:nvSpPr>
        <p:spPr>
          <a:xfrm>
            <a:off x="855662" y="2401252"/>
            <a:ext cx="2197100" cy="134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1B351E2-A08E-8543-070F-B4EC3902B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178884"/>
              </p:ext>
            </p:extLst>
          </p:nvPr>
        </p:nvGraphicFramePr>
        <p:xfrm>
          <a:off x="5110497" y="2401252"/>
          <a:ext cx="2235200" cy="1854200"/>
        </p:xfrm>
        <a:graphic>
          <a:graphicData uri="http://schemas.openxmlformats.org/drawingml/2006/table">
            <a:tbl>
              <a:tblPr firstRow="1" bandRow="1">
                <a:tableStyleId>{AA458339-2F95-417C-A6EE-A37BEC7E4C1C}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1505932783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816208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Protect </a:t>
                      </a:r>
                      <a:r>
                        <a:rPr lang="en-US" dirty="0" err="1"/>
                        <a:t>Ya</a:t>
                      </a:r>
                      <a:r>
                        <a:rPr lang="en-US" dirty="0"/>
                        <a:t> Neck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2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C.R.E.A.M.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30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Brooklyn Zoo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42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2114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1ADBFD-3969-3F48-AAA7-B44A0E35114C}"/>
              </a:ext>
            </a:extLst>
          </p:cNvPr>
          <p:cNvSpPr txBox="1"/>
          <p:nvPr/>
        </p:nvSpPr>
        <p:spPr>
          <a:xfrm>
            <a:off x="5867261" y="188354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Cache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1C78CBB8-5856-2F94-5EDE-16F444A5C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44092"/>
              </p:ext>
            </p:extLst>
          </p:nvPr>
        </p:nvGraphicFramePr>
        <p:xfrm>
          <a:off x="8694738" y="2401252"/>
          <a:ext cx="2641600" cy="3708400"/>
        </p:xfrm>
        <a:graphic>
          <a:graphicData uri="http://schemas.openxmlformats.org/drawingml/2006/table">
            <a:tbl>
              <a:tblPr firstRow="1" bandRow="1">
                <a:tableStyleId>{AA458339-2F95-417C-A6EE-A37BEC7E4C1C}</a:tableStyleId>
              </a:tblPr>
              <a:tblGrid>
                <a:gridCol w="540104">
                  <a:extLst>
                    <a:ext uri="{9D8B030D-6E8A-4147-A177-3AD203B41FA5}">
                      <a16:colId xmlns:a16="http://schemas.microsoft.com/office/drawing/2014/main" val="1505932783"/>
                    </a:ext>
                  </a:extLst>
                </a:gridCol>
                <a:gridCol w="2101496">
                  <a:extLst>
                    <a:ext uri="{9D8B030D-6E8A-4147-A177-3AD203B41FA5}">
                      <a16:colId xmlns:a16="http://schemas.microsoft.com/office/drawing/2014/main" val="2816208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Protect </a:t>
                      </a:r>
                      <a:r>
                        <a:rPr lang="en-US" dirty="0" err="1"/>
                        <a:t>Ya</a:t>
                      </a:r>
                      <a:r>
                        <a:rPr lang="en-US" dirty="0"/>
                        <a:t> Neck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2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C.R.E.A.M.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30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Brooklyn Zoo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42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Criminology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21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Triumph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Uzi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243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 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49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Wu-Tang Clan </a:t>
                      </a:r>
                      <a:r>
                        <a:rPr lang="en-US" dirty="0" err="1"/>
                        <a:t>Ain't</a:t>
                      </a:r>
                      <a:r>
                        <a:rPr lang="en-US" dirty="0"/>
                        <a:t> . .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26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 .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 .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646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BF8ED85-6B54-2BD8-0232-EC21B150C4EE}"/>
              </a:ext>
            </a:extLst>
          </p:cNvPr>
          <p:cNvSpPr txBox="1"/>
          <p:nvPr/>
        </p:nvSpPr>
        <p:spPr>
          <a:xfrm>
            <a:off x="9329264" y="188354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A0034D-EF61-3BC7-4135-BA767387D632}"/>
              </a:ext>
            </a:extLst>
          </p:cNvPr>
          <p:cNvSpPr txBox="1"/>
          <p:nvPr/>
        </p:nvSpPr>
        <p:spPr>
          <a:xfrm>
            <a:off x="855662" y="4376111"/>
            <a:ext cx="219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Lookup "A"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892E7-AC00-ACB7-E43C-A94791B09BCC}"/>
              </a:ext>
            </a:extLst>
          </p:cNvPr>
          <p:cNvSpPr txBox="1"/>
          <p:nvPr/>
        </p:nvSpPr>
        <p:spPr>
          <a:xfrm>
            <a:off x="855662" y="4975036"/>
            <a:ext cx="219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Lookup "B"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0F08F7-95FB-6EB6-8CDB-F858FA821BE7}"/>
              </a:ext>
            </a:extLst>
          </p:cNvPr>
          <p:cNvSpPr txBox="1"/>
          <p:nvPr/>
        </p:nvSpPr>
        <p:spPr>
          <a:xfrm>
            <a:off x="855662" y="5592852"/>
            <a:ext cx="219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Lookup "C"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21E6B-2F31-43F7-C9B8-AE77369FCC0E}"/>
              </a:ext>
            </a:extLst>
          </p:cNvPr>
          <p:cNvSpPr txBox="1"/>
          <p:nvPr/>
        </p:nvSpPr>
        <p:spPr>
          <a:xfrm>
            <a:off x="3670161" y="2460063"/>
            <a:ext cx="219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HIT!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BB1EC522-1C75-BD5D-6B26-C7B94F8BA343}"/>
              </a:ext>
            </a:extLst>
          </p:cNvPr>
          <p:cNvSpPr/>
          <p:nvPr/>
        </p:nvSpPr>
        <p:spPr>
          <a:xfrm>
            <a:off x="3052762" y="2971359"/>
            <a:ext cx="2057735" cy="4076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B7218C-C487-BB3A-5CD1-4B190144ED9D}"/>
              </a:ext>
            </a:extLst>
          </p:cNvPr>
          <p:cNvSpPr txBox="1"/>
          <p:nvPr/>
        </p:nvSpPr>
        <p:spPr>
          <a:xfrm>
            <a:off x="3670161" y="2978935"/>
            <a:ext cx="219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HIT!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83D49A-627F-2DC6-2AD4-CB8BAEB8C32F}"/>
              </a:ext>
            </a:extLst>
          </p:cNvPr>
          <p:cNvSpPr/>
          <p:nvPr/>
        </p:nvSpPr>
        <p:spPr>
          <a:xfrm>
            <a:off x="3052762" y="3556000"/>
            <a:ext cx="2057735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135007-5631-90F0-CE3B-EB3D4A7EF875}"/>
              </a:ext>
            </a:extLst>
          </p:cNvPr>
          <p:cNvSpPr txBox="1"/>
          <p:nvPr/>
        </p:nvSpPr>
        <p:spPr>
          <a:xfrm>
            <a:off x="3677764" y="3600390"/>
            <a:ext cx="1432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MISS!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D947535-2554-25ED-A0FA-1C5BE273655E}"/>
              </a:ext>
            </a:extLst>
          </p:cNvPr>
          <p:cNvSpPr/>
          <p:nvPr/>
        </p:nvSpPr>
        <p:spPr>
          <a:xfrm>
            <a:off x="4768711" y="3962400"/>
            <a:ext cx="341786" cy="7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A522062-0D09-C9C7-3111-C6712C252C80}"/>
              </a:ext>
            </a:extLst>
          </p:cNvPr>
          <p:cNvSpPr/>
          <p:nvPr/>
        </p:nvSpPr>
        <p:spPr>
          <a:xfrm>
            <a:off x="5058736" y="4484439"/>
            <a:ext cx="2801603" cy="345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C0F17AFE-5904-E5D6-2101-41EEF0BEF1BE}"/>
              </a:ext>
            </a:extLst>
          </p:cNvPr>
          <p:cNvSpPr/>
          <p:nvPr/>
        </p:nvSpPr>
        <p:spPr>
          <a:xfrm>
            <a:off x="7345697" y="3600390"/>
            <a:ext cx="1349041" cy="3239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45262503-923D-2FAB-2D46-66D005DAE1AB}"/>
              </a:ext>
            </a:extLst>
          </p:cNvPr>
          <p:cNvSpPr/>
          <p:nvPr/>
        </p:nvSpPr>
        <p:spPr>
          <a:xfrm>
            <a:off x="7797902" y="3782956"/>
            <a:ext cx="319757" cy="9932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808D28-42A9-DF2D-8629-FC34A48077E3}"/>
              </a:ext>
            </a:extLst>
          </p:cNvPr>
          <p:cNvSpPr txBox="1"/>
          <p:nvPr/>
        </p:nvSpPr>
        <p:spPr>
          <a:xfrm>
            <a:off x="855662" y="6109652"/>
            <a:ext cx="308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Lookup "C" again?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BC465B-C113-3B05-0DA1-8B78FD71B672}"/>
              </a:ext>
            </a:extLst>
          </p:cNvPr>
          <p:cNvSpPr txBox="1"/>
          <p:nvPr/>
        </p:nvSpPr>
        <p:spPr>
          <a:xfrm>
            <a:off x="5290766" y="4484439"/>
            <a:ext cx="2485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WALK OF SHAME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600315-60F5-D1D8-3986-BF72547D5643}"/>
              </a:ext>
            </a:extLst>
          </p:cNvPr>
          <p:cNvSpPr/>
          <p:nvPr/>
        </p:nvSpPr>
        <p:spPr>
          <a:xfrm>
            <a:off x="5796220" y="3598858"/>
            <a:ext cx="1327289" cy="197751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ACC380-1745-9554-BD68-10A3137CE997}"/>
              </a:ext>
            </a:extLst>
          </p:cNvPr>
          <p:cNvSpPr/>
          <p:nvPr/>
        </p:nvSpPr>
        <p:spPr>
          <a:xfrm>
            <a:off x="5203617" y="3564594"/>
            <a:ext cx="370416" cy="197751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4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/>
      <p:bldP spid="14" grpId="0"/>
      <p:bldP spid="15" grpId="0"/>
      <p:bldP spid="18" grpId="0"/>
      <p:bldP spid="20" grpId="0" animBg="1"/>
      <p:bldP spid="21" grpId="0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1" grpId="0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50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4</a:t>
            </a:r>
            <a:endParaRPr dirty="0"/>
          </a:p>
        </p:txBody>
      </p:sp>
      <p:sp>
        <p:nvSpPr>
          <p:cNvPr id="1304" name="Google Shape;1304;p150"/>
          <p:cNvSpPr txBox="1">
            <a:spLocks noGrp="1"/>
          </p:cNvSpPr>
          <p:nvPr>
            <p:ph type="ctrTitle"/>
          </p:nvPr>
        </p:nvSpPr>
        <p:spPr>
          <a:xfrm>
            <a:off x="1871160" y="4092957"/>
            <a:ext cx="6455975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GB" dirty="0"/>
              <a:t>Writing Into Cache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23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6D9368-E345-1FB1-BF0E-FEE767CE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writes?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E9BAB-1E85-8969-A656-1F37C058B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duplicated, stored in </a:t>
            </a:r>
            <a:r>
              <a:rPr lang="en-US" i="1" dirty="0"/>
              <a:t>cache</a:t>
            </a:r>
            <a:r>
              <a:rPr lang="en-US" dirty="0"/>
              <a:t> and </a:t>
            </a:r>
            <a:r>
              <a:rPr lang="en-US" i="1" dirty="0"/>
              <a:t>record</a:t>
            </a:r>
          </a:p>
          <a:p>
            <a:r>
              <a:rPr lang="en-US" dirty="0"/>
              <a:t>The </a:t>
            </a:r>
            <a:r>
              <a:rPr lang="en-US" i="1" dirty="0"/>
              <a:t>system</a:t>
            </a:r>
            <a:r>
              <a:rPr lang="en-US" dirty="0"/>
              <a:t> is responsible to keep the cache updated</a:t>
            </a:r>
          </a:p>
          <a:p>
            <a:r>
              <a:rPr lang="en-US" dirty="0"/>
              <a:t>Commons methods:</a:t>
            </a:r>
          </a:p>
          <a:p>
            <a:pPr lvl="1"/>
            <a:r>
              <a:rPr lang="en-US" dirty="0"/>
              <a:t>write-through</a:t>
            </a:r>
          </a:p>
          <a:p>
            <a:pPr lvl="1"/>
            <a:r>
              <a:rPr lang="en-US" dirty="0"/>
              <a:t>write-around</a:t>
            </a:r>
          </a:p>
          <a:p>
            <a:pPr lvl="1"/>
            <a:r>
              <a:rPr lang="en-US" dirty="0"/>
              <a:t>write-back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85D8D6-E64E-EF77-8CEC-F68519A601C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Stuff needs to get in the cache somehow</a:t>
            </a:r>
          </a:p>
        </p:txBody>
      </p:sp>
    </p:spTree>
    <p:extLst>
      <p:ext uri="{BB962C8B-B14F-4D97-AF65-F5344CB8AC3E}">
        <p14:creationId xmlns:p14="http://schemas.microsoft.com/office/powerpoint/2010/main" val="144790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3B23-72CE-F367-5653-B56818EA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write-through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E8619B-17F4-B95C-FE46-98DE80ED7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6100" indent="-457200">
              <a:buFont typeface="+mj-lt"/>
              <a:buAutoNum type="arabicPeriod"/>
            </a:pPr>
            <a:r>
              <a:rPr lang="en-US" dirty="0"/>
              <a:t>System gets a new/updated piece of data</a:t>
            </a:r>
          </a:p>
          <a:p>
            <a:pPr marL="546100" indent="-457200">
              <a:buFont typeface="+mj-lt"/>
              <a:buAutoNum type="arabicPeriod"/>
            </a:pPr>
            <a:r>
              <a:rPr lang="en-US" dirty="0"/>
              <a:t>Write to cache and record "at the same time"</a:t>
            </a:r>
          </a:p>
          <a:p>
            <a:pPr marL="1003300" lvl="1" indent="-457200">
              <a:buFont typeface="+mj-lt"/>
              <a:buAutoNum type="arabicPeriod"/>
            </a:pPr>
            <a:r>
              <a:rPr lang="en-US" dirty="0"/>
              <a:t>Write to cache</a:t>
            </a:r>
          </a:p>
          <a:p>
            <a:pPr marL="1003300" lvl="1" indent="-457200">
              <a:buFont typeface="+mj-lt"/>
              <a:buAutoNum type="arabicPeriod"/>
            </a:pPr>
            <a:r>
              <a:rPr lang="en-US" dirty="0"/>
              <a:t>If that didn't succeed, the write failed.</a:t>
            </a:r>
          </a:p>
          <a:p>
            <a:pPr marL="1003300" lvl="1" indent="-457200">
              <a:buFont typeface="+mj-lt"/>
              <a:buAutoNum type="arabicPeriod"/>
            </a:pPr>
            <a:r>
              <a:rPr lang="en-US" dirty="0"/>
              <a:t>Write to record</a:t>
            </a:r>
          </a:p>
          <a:p>
            <a:pPr marL="1003300" lvl="1" indent="-457200">
              <a:buFont typeface="+mj-lt"/>
              <a:buAutoNum type="arabicPeriod"/>
            </a:pPr>
            <a:r>
              <a:rPr lang="en-US" dirty="0"/>
              <a:t>If that didn't succeed, the write failed.</a:t>
            </a:r>
          </a:p>
          <a:p>
            <a:pPr marL="1003300" lvl="1" indent="-457200">
              <a:buFont typeface="+mj-lt"/>
              <a:buAutoNum type="arabicPeriod"/>
            </a:pPr>
            <a:r>
              <a:rPr lang="en-US" dirty="0"/>
              <a:t>If the system reaches this point, the write succeeded!</a:t>
            </a:r>
          </a:p>
          <a:p>
            <a:pPr marL="546100" indent="-457200">
              <a:buFont typeface="+mj-lt"/>
              <a:buAutoNum type="arabicPeriod"/>
            </a:pPr>
            <a:endParaRPr lang="en-US" dirty="0"/>
          </a:p>
          <a:p>
            <a:pPr marL="88900" indent="0">
              <a:buNone/>
            </a:pPr>
            <a:r>
              <a:rPr lang="en-US" dirty="0"/>
              <a:t>Why or why not use this?</a:t>
            </a:r>
          </a:p>
          <a:p>
            <a:pPr marL="1003300" lvl="1" indent="-457200">
              <a:buFont typeface="+mj-lt"/>
              <a:buAutoNum type="arabicPeriod"/>
            </a:pPr>
            <a:endParaRPr lang="en-US" dirty="0"/>
          </a:p>
          <a:p>
            <a:pPr marL="546100" indent="-457200">
              <a:buFont typeface="+mj-lt"/>
              <a:buAutoNum type="arabicPeriod"/>
            </a:pPr>
            <a:endParaRPr lang="en-US" dirty="0"/>
          </a:p>
          <a:p>
            <a:pPr marL="10033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F62C09-8F8B-06E4-F362-F51D934F021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D5DA-C77E-55EA-BC4D-6BCF2C37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write-around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292BEA-AD5A-D67A-9E72-DA04C081A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6100" indent="-457200">
              <a:buFont typeface="+mj-lt"/>
              <a:buAutoNum type="arabicPeriod"/>
            </a:pPr>
            <a:r>
              <a:rPr lang="en-US" dirty="0"/>
              <a:t>System gets a new/updated piece of data</a:t>
            </a:r>
          </a:p>
          <a:p>
            <a:pPr marL="546100" indent="-457200">
              <a:buFont typeface="+mj-lt"/>
              <a:buAutoNum type="arabicPeriod"/>
            </a:pPr>
            <a:r>
              <a:rPr lang="en-US" dirty="0"/>
              <a:t>Write the data to the record ONLY</a:t>
            </a:r>
          </a:p>
          <a:p>
            <a:pPr marL="546100" indent="-457200">
              <a:buFont typeface="+mj-lt"/>
              <a:buAutoNum type="arabicPeriod"/>
            </a:pPr>
            <a:endParaRPr lang="en-US" dirty="0"/>
          </a:p>
          <a:p>
            <a:pPr marL="88900" indent="0">
              <a:buNone/>
            </a:pPr>
            <a:r>
              <a:rPr lang="en-US" dirty="0"/>
              <a:t>Why or why not use this?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4B5F2A-23F2-9BF1-B5D1-374A6D7FB57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ar driving on a road&#10;&#10;Description automatically generated with medium confidence">
            <a:extLst>
              <a:ext uri="{FF2B5EF4-FFF2-40B4-BE49-F238E27FC236}">
                <a16:creationId xmlns:a16="http://schemas.microsoft.com/office/drawing/2014/main" id="{75AC5C34-1011-9A5E-8B49-04085A0D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pic>
        <p:nvPicPr>
          <p:cNvPr id="19" name="Picture 18" descr="A yellow sign on a wall&#10;&#10;Description automatically generated with low confidence">
            <a:extLst>
              <a:ext uri="{FF2B5EF4-FFF2-40B4-BE49-F238E27FC236}">
                <a16:creationId xmlns:a16="http://schemas.microsoft.com/office/drawing/2014/main" id="{AC6C98EF-CA1C-AFB7-D5C0-119F769FCA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107" y="2196084"/>
            <a:ext cx="4706893" cy="3124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2B18BE-AAE4-0DF7-A9C2-15156D6E2C32}"/>
              </a:ext>
            </a:extLst>
          </p:cNvPr>
          <p:cNvSpPr txBox="1"/>
          <p:nvPr/>
        </p:nvSpPr>
        <p:spPr>
          <a:xfrm>
            <a:off x="2377440" y="2865120"/>
            <a:ext cx="4862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Computers are </a:t>
            </a:r>
            <a:r>
              <a:rPr lang="en-US" sz="4000" b="1" i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32A68-8A73-5A69-32FC-26DE84AE737A}"/>
              </a:ext>
            </a:extLst>
          </p:cNvPr>
          <p:cNvSpPr txBox="1"/>
          <p:nvPr/>
        </p:nvSpPr>
        <p:spPr>
          <a:xfrm>
            <a:off x="7852272" y="5320284"/>
            <a:ext cx="3972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I/O is </a:t>
            </a:r>
            <a:r>
              <a:rPr lang="en-US" sz="40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slooooow</a:t>
            </a:r>
            <a:endParaRPr lang="en-US" sz="4000" b="1" i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21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5255C-BCAD-7B9F-B8D3-472B99E9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write-back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B7E2D5-443B-A089-115B-73F80A8DA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6100" indent="-457200">
              <a:buFont typeface="+mj-lt"/>
              <a:buAutoNum type="arabicPeriod"/>
            </a:pPr>
            <a:r>
              <a:rPr lang="en-US" dirty="0"/>
              <a:t>System gets a new/updated piece of data</a:t>
            </a:r>
          </a:p>
          <a:p>
            <a:pPr marL="546100" indent="-457200">
              <a:buFont typeface="+mj-lt"/>
              <a:buAutoNum type="arabicPeriod"/>
            </a:pPr>
            <a:r>
              <a:rPr lang="en-US" dirty="0"/>
              <a:t>Write the data to the cache.</a:t>
            </a:r>
          </a:p>
          <a:p>
            <a:pPr marL="546100" indent="-457200">
              <a:buFont typeface="+mj-lt"/>
              <a:buAutoNum type="arabicPeriod"/>
            </a:pPr>
            <a:r>
              <a:rPr lang="en-US" dirty="0"/>
              <a:t>Update the record asynchronously (don't wait on it to finish)</a:t>
            </a:r>
          </a:p>
          <a:p>
            <a:pPr marL="546100" indent="-457200">
              <a:buFont typeface="+mj-lt"/>
              <a:buAutoNum type="arabicPeriod"/>
            </a:pPr>
            <a:r>
              <a:rPr lang="en-US" dirty="0"/>
              <a:t>If the cache write succeeded, then consider the write succeeded.</a:t>
            </a:r>
          </a:p>
          <a:p>
            <a:pPr marL="546100" indent="-457200">
              <a:buFont typeface="+mj-lt"/>
              <a:buAutoNum type="arabicPeriod"/>
            </a:pPr>
            <a:endParaRPr lang="en-US" dirty="0"/>
          </a:p>
          <a:p>
            <a:pPr marL="88900" indent="0">
              <a:buNone/>
            </a:pPr>
            <a:r>
              <a:rPr lang="en-US" dirty="0"/>
              <a:t>Why or why not use this?</a:t>
            </a:r>
          </a:p>
          <a:p>
            <a:pPr marL="5461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450F89-7268-727B-58C7-744502B29B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1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D9D5CC-93E6-6C78-13C3-695AEC86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Writing Methods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0C2A6D-3173-8AD8-BD19-11FF09A0F2D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724120A-1519-DCD0-4110-F3DB253F0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460503"/>
              </p:ext>
            </p:extLst>
          </p:nvPr>
        </p:nvGraphicFramePr>
        <p:xfrm>
          <a:off x="398182" y="2293620"/>
          <a:ext cx="10938153" cy="2964180"/>
        </p:xfrm>
        <a:graphic>
          <a:graphicData uri="http://schemas.openxmlformats.org/drawingml/2006/table">
            <a:tbl>
              <a:tblPr firstRow="1" bandRow="1">
                <a:tableStyleId>{AA458339-2F95-417C-A6EE-A37BEC7E4C1C}</a:tableStyleId>
              </a:tblPr>
              <a:tblGrid>
                <a:gridCol w="1686112">
                  <a:extLst>
                    <a:ext uri="{9D8B030D-6E8A-4147-A177-3AD203B41FA5}">
                      <a16:colId xmlns:a16="http://schemas.microsoft.com/office/drawing/2014/main" val="3937643506"/>
                    </a:ext>
                  </a:extLst>
                </a:gridCol>
                <a:gridCol w="2702859">
                  <a:extLst>
                    <a:ext uri="{9D8B030D-6E8A-4147-A177-3AD203B41FA5}">
                      <a16:colId xmlns:a16="http://schemas.microsoft.com/office/drawing/2014/main" val="612660047"/>
                    </a:ext>
                  </a:extLst>
                </a:gridCol>
                <a:gridCol w="3028838">
                  <a:extLst>
                    <a:ext uri="{9D8B030D-6E8A-4147-A177-3AD203B41FA5}">
                      <a16:colId xmlns:a16="http://schemas.microsoft.com/office/drawing/2014/main" val="1689335413"/>
                    </a:ext>
                  </a:extLst>
                </a:gridCol>
                <a:gridCol w="3520344">
                  <a:extLst>
                    <a:ext uri="{9D8B030D-6E8A-4147-A177-3AD203B41FA5}">
                      <a16:colId xmlns:a16="http://schemas.microsoft.com/office/drawing/2014/main" val="3313562791"/>
                    </a:ext>
                  </a:extLst>
                </a:gridCol>
              </a:tblGrid>
              <a:tr h="741045">
                <a:tc>
                  <a:txBody>
                    <a:bodyPr/>
                    <a:lstStyle/>
                    <a:p>
                      <a:r>
                        <a:rPr lang="en-US" sz="18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 integrity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Best for…?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221673"/>
                  </a:ext>
                </a:extLst>
              </a:tr>
              <a:tr h="741045">
                <a:tc>
                  <a:txBody>
                    <a:bodyPr/>
                    <a:lstStyle/>
                    <a:p>
                      <a:r>
                        <a:rPr lang="en-US" sz="1800" dirty="0"/>
                        <a:t>write-through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%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72005"/>
                  </a:ext>
                </a:extLst>
              </a:tr>
              <a:tr h="741045">
                <a:tc>
                  <a:txBody>
                    <a:bodyPr/>
                    <a:lstStyle/>
                    <a:p>
                      <a:r>
                        <a:rPr lang="en-US" sz="1800" dirty="0"/>
                        <a:t>write-around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% read later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05365"/>
                  </a:ext>
                </a:extLst>
              </a:tr>
              <a:tr h="741045">
                <a:tc>
                  <a:txBody>
                    <a:bodyPr/>
                    <a:lstStyle/>
                    <a:p>
                      <a:r>
                        <a:rPr lang="en-US" sz="1800" dirty="0"/>
                        <a:t>write-back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Mixed reads / writes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2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612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AED7-F56D-D314-2CED-5FF39B75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Couchbase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2B743C-BCD7-669D-3B4B-500B7B60D1A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A database with a built-in managed cache</a:t>
            </a:r>
          </a:p>
        </p:txBody>
      </p:sp>
      <p:pic>
        <p:nvPicPr>
          <p:cNvPr id="1026" name="Picture 2" descr="updateDocSequence5">
            <a:extLst>
              <a:ext uri="{FF2B5EF4-FFF2-40B4-BE49-F238E27FC236}">
                <a16:creationId xmlns:a16="http://schemas.microsoft.com/office/drawing/2014/main" id="{0B97E1F9-115E-52DC-9768-8D761FF8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942" y="1418923"/>
            <a:ext cx="8194115" cy="516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412410-12DD-66DA-3095-440CDB326B4B}"/>
              </a:ext>
            </a:extLst>
          </p:cNvPr>
          <p:cNvSpPr txBox="1"/>
          <p:nvPr/>
        </p:nvSpPr>
        <p:spPr>
          <a:xfrm>
            <a:off x="701910" y="6550223"/>
            <a:ext cx="10330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https://docs.couchbase.com/server/current/learn/buckets-memory-and-storage/memory-and-storage.html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2515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2044-A3B7-3198-E6BA-B276352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Couchbase and Writing to the Cache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57919D-97D2-F120-128E-CF223C52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463" y="1748900"/>
            <a:ext cx="11636655" cy="4509523"/>
          </a:xfrm>
        </p:spPr>
        <p:txBody>
          <a:bodyPr/>
          <a:lstStyle/>
          <a:p>
            <a:pPr marL="88900" indent="0">
              <a:buNone/>
            </a:pP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await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collection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InsertAsync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"A"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title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"Protect </a:t>
            </a:r>
            <a:r>
              <a:rPr lang="en-US" sz="1800" b="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Ya</a:t>
            </a:r>
            <a:r>
              <a:rPr lang="en-US" sz="18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Neck"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});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88900" indent="0">
              <a:buNone/>
            </a:pP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await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collection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InsertAsync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"A"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title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"Protect </a:t>
            </a:r>
            <a:r>
              <a:rPr lang="en-US" sz="1800" b="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Ya</a:t>
            </a:r>
            <a:r>
              <a:rPr lang="en-US" sz="18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Neck"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options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88900" indent="0">
              <a:buNone/>
            </a:pP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88900" indent="0">
              <a:buNone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options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Durability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DurabilityLevel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None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8890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OR: </a:t>
            </a:r>
            <a:r>
              <a:rPr lang="en-US" sz="1800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800" b="1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Durability</a:t>
            </a:r>
            <a:r>
              <a:rPr lang="en-US" sz="1800" b="1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DurabilityLevel</a:t>
            </a:r>
            <a:r>
              <a:rPr lang="en-US" sz="1800" b="1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Majority</a:t>
            </a:r>
            <a:r>
              <a:rPr lang="en-US" sz="1800" b="1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8890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OR: </a:t>
            </a:r>
            <a:r>
              <a:rPr lang="en-US" sz="1800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800" b="1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Durability</a:t>
            </a:r>
            <a:r>
              <a:rPr lang="en-US" sz="1800" b="1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DurabilityLevel</a:t>
            </a:r>
            <a:r>
              <a:rPr lang="en-US" sz="1800" b="1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MajorityAndPersistToActive</a:t>
            </a:r>
            <a:r>
              <a:rPr lang="en-US" sz="1800" b="1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88900" indent="0">
              <a:buNone/>
            </a:pPr>
            <a:r>
              <a:rPr lang="en-US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// OR: </a:t>
            </a:r>
            <a:r>
              <a:rPr lang="en-US" sz="1800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800" b="1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Durability</a:t>
            </a:r>
            <a:r>
              <a:rPr lang="en-US" sz="1800" b="1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DurabilityLevel</a:t>
            </a:r>
            <a:r>
              <a:rPr lang="en-US" sz="1800" b="1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PersistToMajority</a:t>
            </a:r>
            <a:r>
              <a:rPr lang="en-US" sz="1800" b="1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88900" indent="0">
              <a:buNone/>
            </a:pP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});</a:t>
            </a:r>
          </a:p>
          <a:p>
            <a:pPr marL="8890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90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7667E3-1060-0823-7CFD-B8DEECC88D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5573A3-E75D-DE24-4374-0636449AC215}"/>
              </a:ext>
            </a:extLst>
          </p:cNvPr>
          <p:cNvSpPr/>
          <p:nvPr/>
        </p:nvSpPr>
        <p:spPr>
          <a:xfrm>
            <a:off x="398185" y="1843029"/>
            <a:ext cx="9996391" cy="44643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4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B9FD-6B96-D058-21D6-4C34F405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7C7D3B-2F6D-01AB-99EB-A8866478CC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EE5B5-B425-4CB8-405F-253CBCC8027B}"/>
              </a:ext>
            </a:extLst>
          </p:cNvPr>
          <p:cNvSpPr/>
          <p:nvPr/>
        </p:nvSpPr>
        <p:spPr>
          <a:xfrm>
            <a:off x="1257300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8E2BC519-DEF5-821E-8FBC-7CB3415B3F33}"/>
              </a:ext>
            </a:extLst>
          </p:cNvPr>
          <p:cNvSpPr/>
          <p:nvPr/>
        </p:nvSpPr>
        <p:spPr>
          <a:xfrm>
            <a:off x="1257300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B7CD2-8B0D-DDAA-52AD-64EB4CE6C98A}"/>
              </a:ext>
            </a:extLst>
          </p:cNvPr>
          <p:cNvSpPr/>
          <p:nvPr/>
        </p:nvSpPr>
        <p:spPr>
          <a:xfrm>
            <a:off x="3942826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19438478-7870-4770-9CB2-E48DAB11A459}"/>
              </a:ext>
            </a:extLst>
          </p:cNvPr>
          <p:cNvSpPr/>
          <p:nvPr/>
        </p:nvSpPr>
        <p:spPr>
          <a:xfrm>
            <a:off x="3942826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BB504-D2E7-C0DD-BB6D-5DFBAEEAB300}"/>
              </a:ext>
            </a:extLst>
          </p:cNvPr>
          <p:cNvSpPr/>
          <p:nvPr/>
        </p:nvSpPr>
        <p:spPr>
          <a:xfrm>
            <a:off x="6774553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6F5CBF64-4E7B-16ED-30A1-71BA24647DB6}"/>
              </a:ext>
            </a:extLst>
          </p:cNvPr>
          <p:cNvSpPr/>
          <p:nvPr/>
        </p:nvSpPr>
        <p:spPr>
          <a:xfrm>
            <a:off x="6774553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0EC72-3D87-148F-14B9-C955A04F7DE6}"/>
              </a:ext>
            </a:extLst>
          </p:cNvPr>
          <p:cNvSpPr txBox="1"/>
          <p:nvPr/>
        </p:nvSpPr>
        <p:spPr>
          <a:xfrm>
            <a:off x="266700" y="314811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776FD-4A26-702B-914F-851B44F9586B}"/>
              </a:ext>
            </a:extLst>
          </p:cNvPr>
          <p:cNvSpPr txBox="1"/>
          <p:nvPr/>
        </p:nvSpPr>
        <p:spPr>
          <a:xfrm>
            <a:off x="266700" y="4985306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D410D-D278-6890-B0F9-AF1C6A9B8A99}"/>
              </a:ext>
            </a:extLst>
          </p:cNvPr>
          <p:cNvSpPr txBox="1"/>
          <p:nvPr/>
        </p:nvSpPr>
        <p:spPr>
          <a:xfrm>
            <a:off x="1826958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8D819-252D-2AC2-129E-DDCE4E181666}"/>
              </a:ext>
            </a:extLst>
          </p:cNvPr>
          <p:cNvSpPr txBox="1"/>
          <p:nvPr/>
        </p:nvSpPr>
        <p:spPr>
          <a:xfrm>
            <a:off x="4546949" y="644262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DC98B5-C0F9-31A1-5D0F-51510B68F873}"/>
              </a:ext>
            </a:extLst>
          </p:cNvPr>
          <p:cNvSpPr txBox="1"/>
          <p:nvPr/>
        </p:nvSpPr>
        <p:spPr>
          <a:xfrm>
            <a:off x="7413142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49D81-378D-3B1E-5DEB-C347490551C7}"/>
              </a:ext>
            </a:extLst>
          </p:cNvPr>
          <p:cNvSpPr txBox="1"/>
          <p:nvPr/>
        </p:nvSpPr>
        <p:spPr>
          <a:xfrm>
            <a:off x="1951190" y="3009617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B8481C-29DE-6E80-8A4A-4B6EB2443DE8}"/>
              </a:ext>
            </a:extLst>
          </p:cNvPr>
          <p:cNvSpPr txBox="1"/>
          <p:nvPr/>
        </p:nvSpPr>
        <p:spPr>
          <a:xfrm>
            <a:off x="1972832" y="4846806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7FC0DC-AF06-D263-98BD-7A99940350DE}"/>
              </a:ext>
            </a:extLst>
          </p:cNvPr>
          <p:cNvSpPr txBox="1"/>
          <p:nvPr/>
        </p:nvSpPr>
        <p:spPr>
          <a:xfrm>
            <a:off x="4658357" y="2979170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1F09-7376-9FD4-D112-23EEF4199B83}"/>
              </a:ext>
            </a:extLst>
          </p:cNvPr>
          <p:cNvSpPr txBox="1"/>
          <p:nvPr/>
        </p:nvSpPr>
        <p:spPr>
          <a:xfrm>
            <a:off x="4658357" y="4861758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596F7-4078-A03E-CAB5-3404B372D473}"/>
              </a:ext>
            </a:extLst>
          </p:cNvPr>
          <p:cNvSpPr txBox="1"/>
          <p:nvPr/>
        </p:nvSpPr>
        <p:spPr>
          <a:xfrm>
            <a:off x="7524550" y="2954129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F64B87-4660-7CFD-7368-AD906A449913}"/>
              </a:ext>
            </a:extLst>
          </p:cNvPr>
          <p:cNvSpPr txBox="1"/>
          <p:nvPr/>
        </p:nvSpPr>
        <p:spPr>
          <a:xfrm>
            <a:off x="7524550" y="4985306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4BBF4E-E5A7-016F-9B23-05B0CD4CA801}"/>
              </a:ext>
            </a:extLst>
          </p:cNvPr>
          <p:cNvSpPr/>
          <p:nvPr/>
        </p:nvSpPr>
        <p:spPr>
          <a:xfrm>
            <a:off x="9494544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F37672AD-F101-D3E6-1916-D23AE54D1B36}"/>
              </a:ext>
            </a:extLst>
          </p:cNvPr>
          <p:cNvSpPr/>
          <p:nvPr/>
        </p:nvSpPr>
        <p:spPr>
          <a:xfrm>
            <a:off x="9494544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4029D8-875B-C260-56EE-BA4E02FBBDF1}"/>
              </a:ext>
            </a:extLst>
          </p:cNvPr>
          <p:cNvSpPr txBox="1"/>
          <p:nvPr/>
        </p:nvSpPr>
        <p:spPr>
          <a:xfrm>
            <a:off x="10133133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C3CFD6-0F67-8A87-CD43-8EB33FB3BE8C}"/>
              </a:ext>
            </a:extLst>
          </p:cNvPr>
          <p:cNvSpPr txBox="1"/>
          <p:nvPr/>
        </p:nvSpPr>
        <p:spPr>
          <a:xfrm>
            <a:off x="10244541" y="2954129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538635-0709-2A18-8FB1-AC55B6CB8690}"/>
              </a:ext>
            </a:extLst>
          </p:cNvPr>
          <p:cNvSpPr txBox="1"/>
          <p:nvPr/>
        </p:nvSpPr>
        <p:spPr>
          <a:xfrm>
            <a:off x="10244541" y="4985306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</p:spTree>
    <p:extLst>
      <p:ext uri="{BB962C8B-B14F-4D97-AF65-F5344CB8AC3E}">
        <p14:creationId xmlns:p14="http://schemas.microsoft.com/office/powerpoint/2010/main" val="158993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B9FD-6B96-D058-21D6-4C34F405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7C7D3B-2F6D-01AB-99EB-A8866478CC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Majority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EE5B5-B425-4CB8-405F-253CBCC8027B}"/>
              </a:ext>
            </a:extLst>
          </p:cNvPr>
          <p:cNvSpPr/>
          <p:nvPr/>
        </p:nvSpPr>
        <p:spPr>
          <a:xfrm>
            <a:off x="1257300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8E2BC519-DEF5-821E-8FBC-7CB3415B3F33}"/>
              </a:ext>
            </a:extLst>
          </p:cNvPr>
          <p:cNvSpPr/>
          <p:nvPr/>
        </p:nvSpPr>
        <p:spPr>
          <a:xfrm>
            <a:off x="1257300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B7CD2-8B0D-DDAA-52AD-64EB4CE6C98A}"/>
              </a:ext>
            </a:extLst>
          </p:cNvPr>
          <p:cNvSpPr/>
          <p:nvPr/>
        </p:nvSpPr>
        <p:spPr>
          <a:xfrm>
            <a:off x="3942826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19438478-7870-4770-9CB2-E48DAB11A459}"/>
              </a:ext>
            </a:extLst>
          </p:cNvPr>
          <p:cNvSpPr/>
          <p:nvPr/>
        </p:nvSpPr>
        <p:spPr>
          <a:xfrm>
            <a:off x="3942826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BB504-D2E7-C0DD-BB6D-5DFBAEEAB300}"/>
              </a:ext>
            </a:extLst>
          </p:cNvPr>
          <p:cNvSpPr/>
          <p:nvPr/>
        </p:nvSpPr>
        <p:spPr>
          <a:xfrm>
            <a:off x="6774553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6F5CBF64-4E7B-16ED-30A1-71BA24647DB6}"/>
              </a:ext>
            </a:extLst>
          </p:cNvPr>
          <p:cNvSpPr/>
          <p:nvPr/>
        </p:nvSpPr>
        <p:spPr>
          <a:xfrm>
            <a:off x="6774553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0EC72-3D87-148F-14B9-C955A04F7DE6}"/>
              </a:ext>
            </a:extLst>
          </p:cNvPr>
          <p:cNvSpPr txBox="1"/>
          <p:nvPr/>
        </p:nvSpPr>
        <p:spPr>
          <a:xfrm>
            <a:off x="266700" y="314811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776FD-4A26-702B-914F-851B44F9586B}"/>
              </a:ext>
            </a:extLst>
          </p:cNvPr>
          <p:cNvSpPr txBox="1"/>
          <p:nvPr/>
        </p:nvSpPr>
        <p:spPr>
          <a:xfrm>
            <a:off x="266700" y="4985306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D410D-D278-6890-B0F9-AF1C6A9B8A99}"/>
              </a:ext>
            </a:extLst>
          </p:cNvPr>
          <p:cNvSpPr txBox="1"/>
          <p:nvPr/>
        </p:nvSpPr>
        <p:spPr>
          <a:xfrm>
            <a:off x="1826958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8D819-252D-2AC2-129E-DDCE4E181666}"/>
              </a:ext>
            </a:extLst>
          </p:cNvPr>
          <p:cNvSpPr txBox="1"/>
          <p:nvPr/>
        </p:nvSpPr>
        <p:spPr>
          <a:xfrm>
            <a:off x="4546949" y="644262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DC98B5-C0F9-31A1-5D0F-51510B68F873}"/>
              </a:ext>
            </a:extLst>
          </p:cNvPr>
          <p:cNvSpPr txBox="1"/>
          <p:nvPr/>
        </p:nvSpPr>
        <p:spPr>
          <a:xfrm>
            <a:off x="7413142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49D81-378D-3B1E-5DEB-C347490551C7}"/>
              </a:ext>
            </a:extLst>
          </p:cNvPr>
          <p:cNvSpPr txBox="1"/>
          <p:nvPr/>
        </p:nvSpPr>
        <p:spPr>
          <a:xfrm>
            <a:off x="1951190" y="3009617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B8481C-29DE-6E80-8A4A-4B6EB2443DE8}"/>
              </a:ext>
            </a:extLst>
          </p:cNvPr>
          <p:cNvSpPr txBox="1"/>
          <p:nvPr/>
        </p:nvSpPr>
        <p:spPr>
          <a:xfrm>
            <a:off x="1972832" y="4846806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7FC0DC-AF06-D263-98BD-7A99940350DE}"/>
              </a:ext>
            </a:extLst>
          </p:cNvPr>
          <p:cNvSpPr txBox="1"/>
          <p:nvPr/>
        </p:nvSpPr>
        <p:spPr>
          <a:xfrm>
            <a:off x="4658357" y="2979170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1F09-7376-9FD4-D112-23EEF4199B83}"/>
              </a:ext>
            </a:extLst>
          </p:cNvPr>
          <p:cNvSpPr txBox="1"/>
          <p:nvPr/>
        </p:nvSpPr>
        <p:spPr>
          <a:xfrm>
            <a:off x="4658357" y="4861758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596F7-4078-A03E-CAB5-3404B372D473}"/>
              </a:ext>
            </a:extLst>
          </p:cNvPr>
          <p:cNvSpPr txBox="1"/>
          <p:nvPr/>
        </p:nvSpPr>
        <p:spPr>
          <a:xfrm>
            <a:off x="7524550" y="2954129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F64B87-4660-7CFD-7368-AD906A449913}"/>
              </a:ext>
            </a:extLst>
          </p:cNvPr>
          <p:cNvSpPr txBox="1"/>
          <p:nvPr/>
        </p:nvSpPr>
        <p:spPr>
          <a:xfrm>
            <a:off x="7524550" y="4985306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4BBF4E-E5A7-016F-9B23-05B0CD4CA801}"/>
              </a:ext>
            </a:extLst>
          </p:cNvPr>
          <p:cNvSpPr/>
          <p:nvPr/>
        </p:nvSpPr>
        <p:spPr>
          <a:xfrm>
            <a:off x="9494544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F37672AD-F101-D3E6-1916-D23AE54D1B36}"/>
              </a:ext>
            </a:extLst>
          </p:cNvPr>
          <p:cNvSpPr/>
          <p:nvPr/>
        </p:nvSpPr>
        <p:spPr>
          <a:xfrm>
            <a:off x="9494544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4029D8-875B-C260-56EE-BA4E02FBBDF1}"/>
              </a:ext>
            </a:extLst>
          </p:cNvPr>
          <p:cNvSpPr txBox="1"/>
          <p:nvPr/>
        </p:nvSpPr>
        <p:spPr>
          <a:xfrm>
            <a:off x="10133133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C3CFD6-0F67-8A87-CD43-8EB33FB3BE8C}"/>
              </a:ext>
            </a:extLst>
          </p:cNvPr>
          <p:cNvSpPr txBox="1"/>
          <p:nvPr/>
        </p:nvSpPr>
        <p:spPr>
          <a:xfrm>
            <a:off x="10244541" y="2954129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538635-0709-2A18-8FB1-AC55B6CB8690}"/>
              </a:ext>
            </a:extLst>
          </p:cNvPr>
          <p:cNvSpPr txBox="1"/>
          <p:nvPr/>
        </p:nvSpPr>
        <p:spPr>
          <a:xfrm>
            <a:off x="10244541" y="4985306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</p:spTree>
    <p:extLst>
      <p:ext uri="{BB962C8B-B14F-4D97-AF65-F5344CB8AC3E}">
        <p14:creationId xmlns:p14="http://schemas.microsoft.com/office/powerpoint/2010/main" val="84749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9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B9FD-6B96-D058-21D6-4C34F405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7C7D3B-2F6D-01AB-99EB-A8866478CC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err="1"/>
              <a:t>MajorityAndPersistToActive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EE5B5-B425-4CB8-405F-253CBCC8027B}"/>
              </a:ext>
            </a:extLst>
          </p:cNvPr>
          <p:cNvSpPr/>
          <p:nvPr/>
        </p:nvSpPr>
        <p:spPr>
          <a:xfrm>
            <a:off x="1257300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8E2BC519-DEF5-821E-8FBC-7CB3415B3F33}"/>
              </a:ext>
            </a:extLst>
          </p:cNvPr>
          <p:cNvSpPr/>
          <p:nvPr/>
        </p:nvSpPr>
        <p:spPr>
          <a:xfrm>
            <a:off x="1257300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B7CD2-8B0D-DDAA-52AD-64EB4CE6C98A}"/>
              </a:ext>
            </a:extLst>
          </p:cNvPr>
          <p:cNvSpPr/>
          <p:nvPr/>
        </p:nvSpPr>
        <p:spPr>
          <a:xfrm>
            <a:off x="3942826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19438478-7870-4770-9CB2-E48DAB11A459}"/>
              </a:ext>
            </a:extLst>
          </p:cNvPr>
          <p:cNvSpPr/>
          <p:nvPr/>
        </p:nvSpPr>
        <p:spPr>
          <a:xfrm>
            <a:off x="3942826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BB504-D2E7-C0DD-BB6D-5DFBAEEAB300}"/>
              </a:ext>
            </a:extLst>
          </p:cNvPr>
          <p:cNvSpPr/>
          <p:nvPr/>
        </p:nvSpPr>
        <p:spPr>
          <a:xfrm>
            <a:off x="6774553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6F5CBF64-4E7B-16ED-30A1-71BA24647DB6}"/>
              </a:ext>
            </a:extLst>
          </p:cNvPr>
          <p:cNvSpPr/>
          <p:nvPr/>
        </p:nvSpPr>
        <p:spPr>
          <a:xfrm>
            <a:off x="6774553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0EC72-3D87-148F-14B9-C955A04F7DE6}"/>
              </a:ext>
            </a:extLst>
          </p:cNvPr>
          <p:cNvSpPr txBox="1"/>
          <p:nvPr/>
        </p:nvSpPr>
        <p:spPr>
          <a:xfrm>
            <a:off x="266700" y="314811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776FD-4A26-702B-914F-851B44F9586B}"/>
              </a:ext>
            </a:extLst>
          </p:cNvPr>
          <p:cNvSpPr txBox="1"/>
          <p:nvPr/>
        </p:nvSpPr>
        <p:spPr>
          <a:xfrm>
            <a:off x="266700" y="4985306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D410D-D278-6890-B0F9-AF1C6A9B8A99}"/>
              </a:ext>
            </a:extLst>
          </p:cNvPr>
          <p:cNvSpPr txBox="1"/>
          <p:nvPr/>
        </p:nvSpPr>
        <p:spPr>
          <a:xfrm>
            <a:off x="1826958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8D819-252D-2AC2-129E-DDCE4E181666}"/>
              </a:ext>
            </a:extLst>
          </p:cNvPr>
          <p:cNvSpPr txBox="1"/>
          <p:nvPr/>
        </p:nvSpPr>
        <p:spPr>
          <a:xfrm>
            <a:off x="4546949" y="644262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DC98B5-C0F9-31A1-5D0F-51510B68F873}"/>
              </a:ext>
            </a:extLst>
          </p:cNvPr>
          <p:cNvSpPr txBox="1"/>
          <p:nvPr/>
        </p:nvSpPr>
        <p:spPr>
          <a:xfrm>
            <a:off x="7413142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49D81-378D-3B1E-5DEB-C347490551C7}"/>
              </a:ext>
            </a:extLst>
          </p:cNvPr>
          <p:cNvSpPr txBox="1"/>
          <p:nvPr/>
        </p:nvSpPr>
        <p:spPr>
          <a:xfrm>
            <a:off x="1951190" y="3009617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B8481C-29DE-6E80-8A4A-4B6EB2443DE8}"/>
              </a:ext>
            </a:extLst>
          </p:cNvPr>
          <p:cNvSpPr txBox="1"/>
          <p:nvPr/>
        </p:nvSpPr>
        <p:spPr>
          <a:xfrm>
            <a:off x="1972832" y="4846806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7FC0DC-AF06-D263-98BD-7A99940350DE}"/>
              </a:ext>
            </a:extLst>
          </p:cNvPr>
          <p:cNvSpPr txBox="1"/>
          <p:nvPr/>
        </p:nvSpPr>
        <p:spPr>
          <a:xfrm>
            <a:off x="4658357" y="2979170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1F09-7376-9FD4-D112-23EEF4199B83}"/>
              </a:ext>
            </a:extLst>
          </p:cNvPr>
          <p:cNvSpPr txBox="1"/>
          <p:nvPr/>
        </p:nvSpPr>
        <p:spPr>
          <a:xfrm>
            <a:off x="4658357" y="4861758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596F7-4078-A03E-CAB5-3404B372D473}"/>
              </a:ext>
            </a:extLst>
          </p:cNvPr>
          <p:cNvSpPr txBox="1"/>
          <p:nvPr/>
        </p:nvSpPr>
        <p:spPr>
          <a:xfrm>
            <a:off x="7524550" y="2954129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F64B87-4660-7CFD-7368-AD906A449913}"/>
              </a:ext>
            </a:extLst>
          </p:cNvPr>
          <p:cNvSpPr txBox="1"/>
          <p:nvPr/>
        </p:nvSpPr>
        <p:spPr>
          <a:xfrm>
            <a:off x="7524550" y="4985306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4BBF4E-E5A7-016F-9B23-05B0CD4CA801}"/>
              </a:ext>
            </a:extLst>
          </p:cNvPr>
          <p:cNvSpPr/>
          <p:nvPr/>
        </p:nvSpPr>
        <p:spPr>
          <a:xfrm>
            <a:off x="9494544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F37672AD-F101-D3E6-1916-D23AE54D1B36}"/>
              </a:ext>
            </a:extLst>
          </p:cNvPr>
          <p:cNvSpPr/>
          <p:nvPr/>
        </p:nvSpPr>
        <p:spPr>
          <a:xfrm>
            <a:off x="9494544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4029D8-875B-C260-56EE-BA4E02FBBDF1}"/>
              </a:ext>
            </a:extLst>
          </p:cNvPr>
          <p:cNvSpPr txBox="1"/>
          <p:nvPr/>
        </p:nvSpPr>
        <p:spPr>
          <a:xfrm>
            <a:off x="10133133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C3CFD6-0F67-8A87-CD43-8EB33FB3BE8C}"/>
              </a:ext>
            </a:extLst>
          </p:cNvPr>
          <p:cNvSpPr txBox="1"/>
          <p:nvPr/>
        </p:nvSpPr>
        <p:spPr>
          <a:xfrm>
            <a:off x="10244541" y="2954129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538635-0709-2A18-8FB1-AC55B6CB8690}"/>
              </a:ext>
            </a:extLst>
          </p:cNvPr>
          <p:cNvSpPr txBox="1"/>
          <p:nvPr/>
        </p:nvSpPr>
        <p:spPr>
          <a:xfrm>
            <a:off x="10244541" y="4985306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</p:spTree>
    <p:extLst>
      <p:ext uri="{BB962C8B-B14F-4D97-AF65-F5344CB8AC3E}">
        <p14:creationId xmlns:p14="http://schemas.microsoft.com/office/powerpoint/2010/main" val="127990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B9FD-6B96-D058-21D6-4C34F405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7C7D3B-2F6D-01AB-99EB-A8866478CC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err="1"/>
              <a:t>PersistToMajority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EE5B5-B425-4CB8-405F-253CBCC8027B}"/>
              </a:ext>
            </a:extLst>
          </p:cNvPr>
          <p:cNvSpPr/>
          <p:nvPr/>
        </p:nvSpPr>
        <p:spPr>
          <a:xfrm>
            <a:off x="1257300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8E2BC519-DEF5-821E-8FBC-7CB3415B3F33}"/>
              </a:ext>
            </a:extLst>
          </p:cNvPr>
          <p:cNvSpPr/>
          <p:nvPr/>
        </p:nvSpPr>
        <p:spPr>
          <a:xfrm>
            <a:off x="1257300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B7CD2-8B0D-DDAA-52AD-64EB4CE6C98A}"/>
              </a:ext>
            </a:extLst>
          </p:cNvPr>
          <p:cNvSpPr/>
          <p:nvPr/>
        </p:nvSpPr>
        <p:spPr>
          <a:xfrm>
            <a:off x="3942826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19438478-7870-4770-9CB2-E48DAB11A459}"/>
              </a:ext>
            </a:extLst>
          </p:cNvPr>
          <p:cNvSpPr/>
          <p:nvPr/>
        </p:nvSpPr>
        <p:spPr>
          <a:xfrm>
            <a:off x="3942826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BB504-D2E7-C0DD-BB6D-5DFBAEEAB300}"/>
              </a:ext>
            </a:extLst>
          </p:cNvPr>
          <p:cNvSpPr/>
          <p:nvPr/>
        </p:nvSpPr>
        <p:spPr>
          <a:xfrm>
            <a:off x="6774553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6F5CBF64-4E7B-16ED-30A1-71BA24647DB6}"/>
              </a:ext>
            </a:extLst>
          </p:cNvPr>
          <p:cNvSpPr/>
          <p:nvPr/>
        </p:nvSpPr>
        <p:spPr>
          <a:xfrm>
            <a:off x="6774553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0EC72-3D87-148F-14B9-C955A04F7DE6}"/>
              </a:ext>
            </a:extLst>
          </p:cNvPr>
          <p:cNvSpPr txBox="1"/>
          <p:nvPr/>
        </p:nvSpPr>
        <p:spPr>
          <a:xfrm>
            <a:off x="266700" y="314811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776FD-4A26-702B-914F-851B44F9586B}"/>
              </a:ext>
            </a:extLst>
          </p:cNvPr>
          <p:cNvSpPr txBox="1"/>
          <p:nvPr/>
        </p:nvSpPr>
        <p:spPr>
          <a:xfrm>
            <a:off x="266700" y="4985306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D410D-D278-6890-B0F9-AF1C6A9B8A99}"/>
              </a:ext>
            </a:extLst>
          </p:cNvPr>
          <p:cNvSpPr txBox="1"/>
          <p:nvPr/>
        </p:nvSpPr>
        <p:spPr>
          <a:xfrm>
            <a:off x="1826958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8D819-252D-2AC2-129E-DDCE4E181666}"/>
              </a:ext>
            </a:extLst>
          </p:cNvPr>
          <p:cNvSpPr txBox="1"/>
          <p:nvPr/>
        </p:nvSpPr>
        <p:spPr>
          <a:xfrm>
            <a:off x="4546949" y="644262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DC98B5-C0F9-31A1-5D0F-51510B68F873}"/>
              </a:ext>
            </a:extLst>
          </p:cNvPr>
          <p:cNvSpPr txBox="1"/>
          <p:nvPr/>
        </p:nvSpPr>
        <p:spPr>
          <a:xfrm>
            <a:off x="7413142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49D81-378D-3B1E-5DEB-C347490551C7}"/>
              </a:ext>
            </a:extLst>
          </p:cNvPr>
          <p:cNvSpPr txBox="1"/>
          <p:nvPr/>
        </p:nvSpPr>
        <p:spPr>
          <a:xfrm>
            <a:off x="1951190" y="3009617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B8481C-29DE-6E80-8A4A-4B6EB2443DE8}"/>
              </a:ext>
            </a:extLst>
          </p:cNvPr>
          <p:cNvSpPr txBox="1"/>
          <p:nvPr/>
        </p:nvSpPr>
        <p:spPr>
          <a:xfrm>
            <a:off x="1972832" y="4846806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7FC0DC-AF06-D263-98BD-7A99940350DE}"/>
              </a:ext>
            </a:extLst>
          </p:cNvPr>
          <p:cNvSpPr txBox="1"/>
          <p:nvPr/>
        </p:nvSpPr>
        <p:spPr>
          <a:xfrm>
            <a:off x="4658357" y="2979170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1F09-7376-9FD4-D112-23EEF4199B83}"/>
              </a:ext>
            </a:extLst>
          </p:cNvPr>
          <p:cNvSpPr txBox="1"/>
          <p:nvPr/>
        </p:nvSpPr>
        <p:spPr>
          <a:xfrm>
            <a:off x="4658357" y="4861758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596F7-4078-A03E-CAB5-3404B372D473}"/>
              </a:ext>
            </a:extLst>
          </p:cNvPr>
          <p:cNvSpPr txBox="1"/>
          <p:nvPr/>
        </p:nvSpPr>
        <p:spPr>
          <a:xfrm>
            <a:off x="7524550" y="2954129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F64B87-4660-7CFD-7368-AD906A449913}"/>
              </a:ext>
            </a:extLst>
          </p:cNvPr>
          <p:cNvSpPr txBox="1"/>
          <p:nvPr/>
        </p:nvSpPr>
        <p:spPr>
          <a:xfrm>
            <a:off x="7524550" y="4985306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4BBF4E-E5A7-016F-9B23-05B0CD4CA801}"/>
              </a:ext>
            </a:extLst>
          </p:cNvPr>
          <p:cNvSpPr/>
          <p:nvPr/>
        </p:nvSpPr>
        <p:spPr>
          <a:xfrm>
            <a:off x="9494544" y="2810435"/>
            <a:ext cx="1969994" cy="9412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F37672AD-F101-D3E6-1916-D23AE54D1B36}"/>
              </a:ext>
            </a:extLst>
          </p:cNvPr>
          <p:cNvSpPr/>
          <p:nvPr/>
        </p:nvSpPr>
        <p:spPr>
          <a:xfrm>
            <a:off x="9494544" y="3924300"/>
            <a:ext cx="1969994" cy="23285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4029D8-875B-C260-56EE-BA4E02FBBDF1}"/>
              </a:ext>
            </a:extLst>
          </p:cNvPr>
          <p:cNvSpPr txBox="1"/>
          <p:nvPr/>
        </p:nvSpPr>
        <p:spPr>
          <a:xfrm>
            <a:off x="10133133" y="6438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C3CFD6-0F67-8A87-CD43-8EB33FB3BE8C}"/>
              </a:ext>
            </a:extLst>
          </p:cNvPr>
          <p:cNvSpPr txBox="1"/>
          <p:nvPr/>
        </p:nvSpPr>
        <p:spPr>
          <a:xfrm>
            <a:off x="10244541" y="2954129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538635-0709-2A18-8FB1-AC55B6CB8690}"/>
              </a:ext>
            </a:extLst>
          </p:cNvPr>
          <p:cNvSpPr txBox="1"/>
          <p:nvPr/>
        </p:nvSpPr>
        <p:spPr>
          <a:xfrm>
            <a:off x="10244541" y="4985306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✔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4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9" grpId="0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7EB1-3437-6EFF-B3B4-233C4DA9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Numbers Every Programmer Should Know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2AB88C-FDDA-FCEA-850C-A2C5A5620A9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B9CBCF-FC86-96B8-C97A-1A871FF5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62100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34E7DC-7301-D6BF-2989-8F1945A98635}"/>
              </a:ext>
            </a:extLst>
          </p:cNvPr>
          <p:cNvSpPr txBox="1"/>
          <p:nvPr/>
        </p:nvSpPr>
        <p:spPr>
          <a:xfrm>
            <a:off x="398185" y="6442605"/>
            <a:ext cx="10647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https://stackoverflow.com/questions/4087280/approximate-cost-to-access-various-caches-and-main-memory/4087315#4087315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2822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50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5</a:t>
            </a:r>
            <a:endParaRPr dirty="0"/>
          </a:p>
        </p:txBody>
      </p:sp>
      <p:sp>
        <p:nvSpPr>
          <p:cNvPr id="1304" name="Google Shape;1304;p150"/>
          <p:cNvSpPr txBox="1">
            <a:spLocks noGrp="1"/>
          </p:cNvSpPr>
          <p:nvPr>
            <p:ph type="ctrTitle"/>
          </p:nvPr>
        </p:nvSpPr>
        <p:spPr>
          <a:xfrm>
            <a:off x="1871160" y="4092957"/>
            <a:ext cx="6455975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GB" dirty="0"/>
              <a:t>Cache Invalidation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86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7EB1-3437-6EFF-B3B4-233C4DA9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Numbers Every Programmer Should Know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2AB88C-FDDA-FCEA-850C-A2C5A5620A9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B9CBCF-FC86-96B8-C97A-1A871FF5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62100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34E7DC-7301-D6BF-2989-8F1945A98635}"/>
              </a:ext>
            </a:extLst>
          </p:cNvPr>
          <p:cNvSpPr txBox="1"/>
          <p:nvPr/>
        </p:nvSpPr>
        <p:spPr>
          <a:xfrm>
            <a:off x="398185" y="6442605"/>
            <a:ext cx="10647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https://stackoverflow.com/questions/4087280/approximate-cost-to-access-various-caches-and-main-memory/4087315#4087315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2862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1391-CD32-9963-E621-A76E3A75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 dirty="0"/>
              <a:t> as 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4A7271-1F95-ABE5-9225-093965B39B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86905E3-191F-AA8A-1C70-8D9ACCA98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35556"/>
              </p:ext>
            </p:extLst>
          </p:nvPr>
        </p:nvGraphicFramePr>
        <p:xfrm>
          <a:off x="626923" y="1292002"/>
          <a:ext cx="10938154" cy="5294034"/>
        </p:xfrm>
        <a:graphic>
          <a:graphicData uri="http://schemas.openxmlformats.org/drawingml/2006/table">
            <a:tbl>
              <a:tblPr firstRow="1" bandRow="1">
                <a:tableStyleId>{AA458339-2F95-417C-A6EE-A37BEC7E4C1C}</a:tableStyleId>
              </a:tblPr>
              <a:tblGrid>
                <a:gridCol w="5469077">
                  <a:extLst>
                    <a:ext uri="{9D8B030D-6E8A-4147-A177-3AD203B41FA5}">
                      <a16:colId xmlns:a16="http://schemas.microsoft.com/office/drawing/2014/main" val="4164059789"/>
                    </a:ext>
                  </a:extLst>
                </a:gridCol>
                <a:gridCol w="5469077">
                  <a:extLst>
                    <a:ext uri="{9D8B030D-6E8A-4147-A177-3AD203B41FA5}">
                      <a16:colId xmlns:a16="http://schemas.microsoft.com/office/drawing/2014/main" val="2426070643"/>
                    </a:ext>
                  </a:extLst>
                </a:gridCol>
              </a:tblGrid>
              <a:tr h="286164">
                <a:tc>
                  <a:txBody>
                    <a:bodyPr/>
                    <a:lstStyle/>
                    <a:p>
                      <a:r>
                        <a:rPr lang="en-US" sz="12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545530"/>
                  </a:ext>
                </a:extLst>
              </a:tr>
              <a:tr h="1001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What is 30,795,738 divided by 42,891?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401240"/>
                  </a:ext>
                </a:extLst>
              </a:tr>
              <a:tr h="1001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What is the capital of Honduras?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Tegucigalpa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108693"/>
                  </a:ext>
                </a:extLst>
              </a:tr>
              <a:tr h="1001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What year was Maurice Wilkes born?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1913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644617"/>
                  </a:ext>
                </a:extLst>
              </a:tr>
              <a:tr h="1001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What year did Maurice Wilkes die?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646542"/>
                  </a:ext>
                </a:extLst>
              </a:tr>
              <a:tr h="1001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What is the second largest city in Washington state?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Spokane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3438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1423781-D39C-7887-DEE5-9C2CEC56A95B}"/>
              </a:ext>
            </a:extLst>
          </p:cNvPr>
          <p:cNvSpPr/>
          <p:nvPr/>
        </p:nvSpPr>
        <p:spPr>
          <a:xfrm>
            <a:off x="721052" y="3641911"/>
            <a:ext cx="4953606" cy="809735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D48F2-22E2-9407-248E-461B1B7C3706}"/>
              </a:ext>
            </a:extLst>
          </p:cNvPr>
          <p:cNvSpPr/>
          <p:nvPr/>
        </p:nvSpPr>
        <p:spPr>
          <a:xfrm>
            <a:off x="6096000" y="3641911"/>
            <a:ext cx="3653118" cy="862854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43866B-8A77-DEE4-1C9A-EB6FF358BB72}"/>
              </a:ext>
            </a:extLst>
          </p:cNvPr>
          <p:cNvSpPr/>
          <p:nvPr/>
        </p:nvSpPr>
        <p:spPr>
          <a:xfrm>
            <a:off x="6181165" y="2642248"/>
            <a:ext cx="3653118" cy="862854"/>
          </a:xfrm>
          <a:prstGeom prst="rect">
            <a:avLst/>
          </a:prstGeom>
          <a:solidFill>
            <a:srgbClr val="E6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B3744-CB7E-5E3B-918A-45539F7333A5}"/>
              </a:ext>
            </a:extLst>
          </p:cNvPr>
          <p:cNvSpPr/>
          <p:nvPr/>
        </p:nvSpPr>
        <p:spPr>
          <a:xfrm>
            <a:off x="721051" y="2675798"/>
            <a:ext cx="5155313" cy="862854"/>
          </a:xfrm>
          <a:prstGeom prst="rect">
            <a:avLst/>
          </a:prstGeom>
          <a:solidFill>
            <a:srgbClr val="E6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A05085-4469-E1FA-D1CA-D69B5B925847}"/>
              </a:ext>
            </a:extLst>
          </p:cNvPr>
          <p:cNvSpPr/>
          <p:nvPr/>
        </p:nvSpPr>
        <p:spPr>
          <a:xfrm>
            <a:off x="6181165" y="4608119"/>
            <a:ext cx="3653118" cy="862854"/>
          </a:xfrm>
          <a:prstGeom prst="rect">
            <a:avLst/>
          </a:prstGeom>
          <a:solidFill>
            <a:srgbClr val="E6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BAD847-46E6-FDC6-0518-01BEE4FEE70A}"/>
              </a:ext>
            </a:extLst>
          </p:cNvPr>
          <p:cNvSpPr/>
          <p:nvPr/>
        </p:nvSpPr>
        <p:spPr>
          <a:xfrm>
            <a:off x="721051" y="4641669"/>
            <a:ext cx="5155313" cy="862854"/>
          </a:xfrm>
          <a:prstGeom prst="rect">
            <a:avLst/>
          </a:prstGeom>
          <a:solidFill>
            <a:srgbClr val="E6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76028D-720D-7688-7DCC-0BDD567B2815}"/>
              </a:ext>
            </a:extLst>
          </p:cNvPr>
          <p:cNvSpPr/>
          <p:nvPr/>
        </p:nvSpPr>
        <p:spPr>
          <a:xfrm>
            <a:off x="721050" y="5643787"/>
            <a:ext cx="5262891" cy="862854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C96818-5F5D-5682-AF8D-6BAC895D1D3F}"/>
              </a:ext>
            </a:extLst>
          </p:cNvPr>
          <p:cNvSpPr/>
          <p:nvPr/>
        </p:nvSpPr>
        <p:spPr>
          <a:xfrm>
            <a:off x="6190127" y="5643787"/>
            <a:ext cx="3881205" cy="919458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9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237E-7C0C-08DE-49B4-55D2520BF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Invalidation is Hard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D9D6E-DF97-7BB1-1A5C-E9580366D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464" y="1748900"/>
            <a:ext cx="8366406" cy="4509524"/>
          </a:xfrm>
        </p:spPr>
        <p:txBody>
          <a:bodyPr/>
          <a:lstStyle/>
          <a:p>
            <a:pPr marL="88900" indent="0">
              <a:buNone/>
            </a:pPr>
            <a:r>
              <a:rPr lang="en-US" dirty="0"/>
              <a:t>There are only two hard things in Computer Science: </a:t>
            </a:r>
            <a:r>
              <a:rPr lang="en-US" b="1" i="1" u="sng" dirty="0"/>
              <a:t>cache invalidation</a:t>
            </a:r>
            <a:r>
              <a:rPr lang="en-US" dirty="0"/>
              <a:t> and naming things.</a:t>
            </a:r>
          </a:p>
          <a:p>
            <a:pPr marL="88900" indent="0">
              <a:buNone/>
            </a:pPr>
            <a:r>
              <a:rPr lang="en-US" dirty="0"/>
              <a:t>					-- Phil </a:t>
            </a:r>
            <a:r>
              <a:rPr lang="en-US" dirty="0" err="1"/>
              <a:t>Karlton</a:t>
            </a:r>
            <a:endParaRPr lang="en-US" dirty="0"/>
          </a:p>
          <a:p>
            <a:pPr marL="88900" indent="0">
              <a:buNone/>
            </a:pPr>
            <a:endParaRPr lang="en-US" dirty="0"/>
          </a:p>
          <a:p>
            <a:pPr marL="88900" indent="0">
              <a:buNone/>
            </a:pPr>
            <a:endParaRPr lang="en-US" dirty="0"/>
          </a:p>
          <a:p>
            <a:pPr marL="88900" indent="0">
              <a:buNone/>
            </a:pPr>
            <a:endParaRPr lang="en-US" dirty="0"/>
          </a:p>
          <a:p>
            <a:pPr marL="88900" indent="0">
              <a:buNone/>
            </a:pPr>
            <a:r>
              <a:rPr lang="en-US" dirty="0"/>
              <a:t>How to decide what to invalidate (what data to "evict"):</a:t>
            </a:r>
          </a:p>
          <a:p>
            <a:pPr marL="88900" indent="0">
              <a:buNone/>
            </a:pPr>
            <a:r>
              <a:rPr lang="en-US" i="1" dirty="0"/>
              <a:t>	</a:t>
            </a:r>
            <a:r>
              <a:rPr lang="en-US" b="1" i="1" u="sng" dirty="0"/>
              <a:t>cache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6EFB6-79AD-324C-09E5-4E772EA8222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hil Karlton">
            <a:extLst>
              <a:ext uri="{FF2B5EF4-FFF2-40B4-BE49-F238E27FC236}">
                <a16:creationId xmlns:a16="http://schemas.microsoft.com/office/drawing/2014/main" id="{569DEBB6-C49F-F31C-F604-52B5FBF35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8"/>
          <a:stretch/>
        </p:blipFill>
        <p:spPr bwMode="auto">
          <a:xfrm>
            <a:off x="8821652" y="1748401"/>
            <a:ext cx="2971884" cy="335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96FA0-2F5C-555F-50DB-C9A8BED21177}"/>
              </a:ext>
            </a:extLst>
          </p:cNvPr>
          <p:cNvSpPr txBox="1"/>
          <p:nvPr/>
        </p:nvSpPr>
        <p:spPr>
          <a:xfrm>
            <a:off x="8310705" y="5100542"/>
            <a:ext cx="39937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https://www.nndb.com/people/400/000031307/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320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0008-2814-5DAD-D616-B465CCFA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Policy 1: LRU (Least Recently Used)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BC50F-4345-8EF9-D7D3-CC1FF6BDB6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8E62972-05FB-301D-3AF7-1D741D33F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619870"/>
              </p:ext>
            </p:extLst>
          </p:nvPr>
        </p:nvGraphicFramePr>
        <p:xfrm>
          <a:off x="2032000" y="2768038"/>
          <a:ext cx="8128000" cy="2895600"/>
        </p:xfrm>
        <a:graphic>
          <a:graphicData uri="http://schemas.openxmlformats.org/drawingml/2006/table">
            <a:tbl>
              <a:tblPr firstRow="1" bandRow="1">
                <a:tableStyleId>{AA458339-2F95-417C-A6EE-A37BEC7E4C1C}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063168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50726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How new?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44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418471"/>
                  </a:ext>
                </a:extLst>
              </a:tr>
              <a:tr h="463440">
                <a:tc>
                  <a:txBody>
                    <a:bodyPr/>
                    <a:lstStyle/>
                    <a:p>
                      <a:r>
                        <a:rPr lang="en-US" sz="3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07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136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3CF4D7-3C63-218C-D392-854873891F66}"/>
              </a:ext>
            </a:extLst>
          </p:cNvPr>
          <p:cNvSpPr txBox="1"/>
          <p:nvPr/>
        </p:nvSpPr>
        <p:spPr>
          <a:xfrm>
            <a:off x="3665158" y="1664397"/>
            <a:ext cx="48333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max size: 3</a:t>
            </a:r>
          </a:p>
          <a:p>
            <a:r>
              <a:rPr lang="en-US" sz="2800" dirty="0"/>
              <a:t>Order of reads: A, B, C, B, D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F58BD-7C50-738C-B7F1-F9B11672AA86}"/>
              </a:ext>
            </a:extLst>
          </p:cNvPr>
          <p:cNvSpPr/>
          <p:nvPr/>
        </p:nvSpPr>
        <p:spPr>
          <a:xfrm>
            <a:off x="2117912" y="3371216"/>
            <a:ext cx="867336" cy="526190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EDF03C-5AED-CDB3-1D74-E154B734BCC3}"/>
              </a:ext>
            </a:extLst>
          </p:cNvPr>
          <p:cNvSpPr/>
          <p:nvPr/>
        </p:nvSpPr>
        <p:spPr>
          <a:xfrm>
            <a:off x="2117912" y="4630035"/>
            <a:ext cx="867336" cy="341315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AB6E1-8D27-5ABB-F39C-7C0B86D85156}"/>
              </a:ext>
            </a:extLst>
          </p:cNvPr>
          <p:cNvSpPr/>
          <p:nvPr/>
        </p:nvSpPr>
        <p:spPr>
          <a:xfrm>
            <a:off x="6138956" y="3398110"/>
            <a:ext cx="867336" cy="526190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EF8483-A669-8398-53DC-FA1F76AA7383}"/>
              </a:ext>
            </a:extLst>
          </p:cNvPr>
          <p:cNvSpPr/>
          <p:nvPr/>
        </p:nvSpPr>
        <p:spPr>
          <a:xfrm>
            <a:off x="6151656" y="4519008"/>
            <a:ext cx="244288" cy="526190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BD716E-48EC-1983-47EF-90E7D75BC37F}"/>
              </a:ext>
            </a:extLst>
          </p:cNvPr>
          <p:cNvSpPr/>
          <p:nvPr/>
        </p:nvSpPr>
        <p:spPr>
          <a:xfrm>
            <a:off x="2117912" y="3967008"/>
            <a:ext cx="867336" cy="526190"/>
          </a:xfrm>
          <a:prstGeom prst="rect">
            <a:avLst/>
          </a:prstGeom>
          <a:solidFill>
            <a:srgbClr val="E6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94E654-AABA-BEB4-0B4A-40514302A89D}"/>
              </a:ext>
            </a:extLst>
          </p:cNvPr>
          <p:cNvSpPr/>
          <p:nvPr/>
        </p:nvSpPr>
        <p:spPr>
          <a:xfrm>
            <a:off x="6115705" y="3938182"/>
            <a:ext cx="468409" cy="526190"/>
          </a:xfrm>
          <a:prstGeom prst="rect">
            <a:avLst/>
          </a:prstGeom>
          <a:solidFill>
            <a:srgbClr val="E6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6378C9-9AC0-0FDE-45ED-3FE0BDE5FA7C}"/>
              </a:ext>
            </a:extLst>
          </p:cNvPr>
          <p:cNvSpPr/>
          <p:nvPr/>
        </p:nvSpPr>
        <p:spPr>
          <a:xfrm>
            <a:off x="2054413" y="5080719"/>
            <a:ext cx="867336" cy="526190"/>
          </a:xfrm>
          <a:prstGeom prst="rect">
            <a:avLst/>
          </a:prstGeom>
          <a:solidFill>
            <a:srgbClr val="E6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1B6901-D8B1-5BF5-AD33-0DD32E622BD0}"/>
              </a:ext>
            </a:extLst>
          </p:cNvPr>
          <p:cNvSpPr txBox="1"/>
          <p:nvPr/>
        </p:nvSpPr>
        <p:spPr>
          <a:xfrm>
            <a:off x="6072841" y="3917734"/>
            <a:ext cx="57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C10AD-8B03-369D-D202-BAA859A692A6}"/>
              </a:ext>
            </a:extLst>
          </p:cNvPr>
          <p:cNvSpPr/>
          <p:nvPr/>
        </p:nvSpPr>
        <p:spPr>
          <a:xfrm>
            <a:off x="6151656" y="5109752"/>
            <a:ext cx="867336" cy="526190"/>
          </a:xfrm>
          <a:prstGeom prst="rect">
            <a:avLst/>
          </a:prstGeom>
          <a:solidFill>
            <a:srgbClr val="E6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834A1D-50A6-1631-1D50-0823C39ED042}"/>
              </a:ext>
            </a:extLst>
          </p:cNvPr>
          <p:cNvSpPr/>
          <p:nvPr/>
        </p:nvSpPr>
        <p:spPr>
          <a:xfrm>
            <a:off x="6940177" y="5107613"/>
            <a:ext cx="365312" cy="526190"/>
          </a:xfrm>
          <a:prstGeom prst="rect">
            <a:avLst/>
          </a:prstGeom>
          <a:solidFill>
            <a:srgbClr val="CA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F162E-0B10-585E-D0A4-9C92A50D5500}"/>
              </a:ext>
            </a:extLst>
          </p:cNvPr>
          <p:cNvSpPr txBox="1"/>
          <p:nvPr/>
        </p:nvSpPr>
        <p:spPr>
          <a:xfrm>
            <a:off x="1815353" y="3418898"/>
            <a:ext cx="8552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---------------------------------------------------------------------------------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DBC12F-5DFC-5C51-34A9-4A8E095002DF}"/>
              </a:ext>
            </a:extLst>
          </p:cNvPr>
          <p:cNvSpPr/>
          <p:nvPr/>
        </p:nvSpPr>
        <p:spPr>
          <a:xfrm>
            <a:off x="1062318" y="5107613"/>
            <a:ext cx="10031506" cy="10780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269987-6891-C678-6847-3F3281617636}"/>
              </a:ext>
            </a:extLst>
          </p:cNvPr>
          <p:cNvSpPr/>
          <p:nvPr/>
        </p:nvSpPr>
        <p:spPr>
          <a:xfrm>
            <a:off x="6585324" y="3945186"/>
            <a:ext cx="578224" cy="526190"/>
          </a:xfrm>
          <a:prstGeom prst="rect">
            <a:avLst/>
          </a:prstGeom>
          <a:solidFill>
            <a:srgbClr val="E6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/>
      <p:bldP spid="16" grpId="0" animBg="1"/>
      <p:bldP spid="11" grpId="0" animBg="1"/>
      <p:bldP spid="18" grpId="0"/>
      <p:bldP spid="19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0008-2814-5DAD-D616-B465CCFA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Policy 2: NRU (Not Recently Used)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BC50F-4345-8EF9-D7D3-CC1FF6BDB6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Lower scores evicted (at random)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5E41FD8-68F9-659D-BD9A-5F2224D19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967213"/>
              </p:ext>
            </p:extLst>
          </p:nvPr>
        </p:nvGraphicFramePr>
        <p:xfrm>
          <a:off x="626924" y="2126876"/>
          <a:ext cx="10938152" cy="2895600"/>
        </p:xfrm>
        <a:graphic>
          <a:graphicData uri="http://schemas.openxmlformats.org/drawingml/2006/table">
            <a:tbl>
              <a:tblPr firstRow="1" bandRow="1">
                <a:tableStyleId>{AA458339-2F95-417C-A6EE-A37BEC7E4C1C}</a:tableStyleId>
              </a:tblPr>
              <a:tblGrid>
                <a:gridCol w="2734538">
                  <a:extLst>
                    <a:ext uri="{9D8B030D-6E8A-4147-A177-3AD203B41FA5}">
                      <a16:colId xmlns:a16="http://schemas.microsoft.com/office/drawing/2014/main" val="1287066606"/>
                    </a:ext>
                  </a:extLst>
                </a:gridCol>
                <a:gridCol w="2734538">
                  <a:extLst>
                    <a:ext uri="{9D8B030D-6E8A-4147-A177-3AD203B41FA5}">
                      <a16:colId xmlns:a16="http://schemas.microsoft.com/office/drawing/2014/main" val="156013666"/>
                    </a:ext>
                  </a:extLst>
                </a:gridCol>
                <a:gridCol w="2734538">
                  <a:extLst>
                    <a:ext uri="{9D8B030D-6E8A-4147-A177-3AD203B41FA5}">
                      <a16:colId xmlns:a16="http://schemas.microsoft.com/office/drawing/2014/main" val="4279566646"/>
                    </a:ext>
                  </a:extLst>
                </a:gridCol>
                <a:gridCol w="2734538">
                  <a:extLst>
                    <a:ext uri="{9D8B030D-6E8A-4147-A177-3AD203B41FA5}">
                      <a16:colId xmlns:a16="http://schemas.microsoft.com/office/drawing/2014/main" val="1695820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Referenced?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Modified?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197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47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208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6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96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539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4461-C594-91AB-8156-5A6AB760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Policy 3: None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415F42-A7C8-2C3D-A3C9-CB6335B4E6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Don't evict anything</a:t>
            </a:r>
          </a:p>
        </p:txBody>
      </p:sp>
      <p:pic>
        <p:nvPicPr>
          <p:cNvPr id="9" name="Picture 8" descr="A group of people marching in the street holding signs and banners&#10;&#10;Description automatically generated with low confidence">
            <a:extLst>
              <a:ext uri="{FF2B5EF4-FFF2-40B4-BE49-F238E27FC236}">
                <a16:creationId xmlns:a16="http://schemas.microsoft.com/office/drawing/2014/main" id="{88DECAA4-9B0F-63B0-50BC-C06BDBF7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5" t="27310" r="18047" b="24710"/>
          <a:stretch/>
        </p:blipFill>
        <p:spPr>
          <a:xfrm>
            <a:off x="1257300" y="1565621"/>
            <a:ext cx="9241768" cy="48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8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C1D2-8D2D-C089-E3F2-FCFAF237D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Cache Policies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F1B3D5-E653-0BBA-0DC3-E34035B2A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RR</a:t>
            </a:r>
            <a:r>
              <a:rPr lang="en-US" dirty="0"/>
              <a:t> – random replacement</a:t>
            </a:r>
          </a:p>
          <a:p>
            <a:r>
              <a:rPr lang="en-US" b="1" dirty="0"/>
              <a:t>FIFO and LIFO </a:t>
            </a:r>
            <a:r>
              <a:rPr lang="en-US" dirty="0"/>
              <a:t>– treat a cache like a queue</a:t>
            </a:r>
          </a:p>
          <a:p>
            <a:r>
              <a:rPr lang="en-US" b="1" dirty="0"/>
              <a:t>MRU</a:t>
            </a:r>
            <a:r>
              <a:rPr lang="en-US" dirty="0"/>
              <a:t> – MOST recently used</a:t>
            </a:r>
          </a:p>
          <a:p>
            <a:r>
              <a:rPr lang="en-US" b="1" dirty="0"/>
              <a:t>LFU</a:t>
            </a:r>
            <a:r>
              <a:rPr lang="en-US" dirty="0"/>
              <a:t> – least frequently used</a:t>
            </a:r>
          </a:p>
          <a:p>
            <a:r>
              <a:rPr lang="en-US" b="1" dirty="0" err="1"/>
              <a:t>Belady's</a:t>
            </a:r>
            <a:r>
              <a:rPr lang="en-US" b="1" dirty="0"/>
              <a:t> algorithm</a:t>
            </a:r>
            <a:r>
              <a:rPr lang="en-US" dirty="0"/>
              <a:t> – not possible to implement</a:t>
            </a:r>
          </a:p>
          <a:p>
            <a:r>
              <a:rPr lang="en-US" b="1" dirty="0"/>
              <a:t>Machine learning</a:t>
            </a:r>
          </a:p>
          <a:p>
            <a:r>
              <a:rPr lang="en-US" dirty="0">
                <a:hlinkClick r:id="rId3"/>
              </a:rPr>
              <a:t>https://en.wikipedia.org/wiki/Cache_replacement_policies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7D9DB1-C2F1-1F48-5040-582766A5C1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21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50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6</a:t>
            </a:r>
            <a:endParaRPr dirty="0"/>
          </a:p>
        </p:txBody>
      </p:sp>
      <p:sp>
        <p:nvSpPr>
          <p:cNvPr id="1304" name="Google Shape;1304;p150"/>
          <p:cNvSpPr txBox="1">
            <a:spLocks noGrp="1"/>
          </p:cNvSpPr>
          <p:nvPr>
            <p:ph type="ctrTitle"/>
          </p:nvPr>
        </p:nvSpPr>
        <p:spPr>
          <a:xfrm>
            <a:off x="1871160" y="4092957"/>
            <a:ext cx="6455975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GB" dirty="0"/>
              <a:t>Gotchas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604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CC759-C18A-D92C-E09B-DFCD245B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Gotcha 1: Cache Size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EA5E4-FAF2-1173-34BE-31CD05907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too small or too big cache</a:t>
            </a:r>
          </a:p>
          <a:p>
            <a:endParaRPr lang="en-US" dirty="0"/>
          </a:p>
          <a:p>
            <a:r>
              <a:rPr lang="en-US" b="1" dirty="0"/>
              <a:t>Symptom</a:t>
            </a:r>
            <a:r>
              <a:rPr lang="en-US" dirty="0"/>
              <a:t>: High turnover and churn (many evictions) or long lifetimes (few evictions)</a:t>
            </a:r>
          </a:p>
          <a:p>
            <a:endParaRPr lang="en-US" dirty="0"/>
          </a:p>
          <a:p>
            <a:r>
              <a:rPr lang="en-US" b="1" dirty="0"/>
              <a:t>Solutions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Monitoring</a:t>
            </a:r>
          </a:p>
          <a:p>
            <a:pPr lvl="1"/>
            <a:r>
              <a:rPr lang="en-US" dirty="0"/>
              <a:t>Size the cache </a:t>
            </a:r>
          </a:p>
          <a:p>
            <a:pPr lvl="1"/>
            <a:r>
              <a:rPr lang="en-US" dirty="0"/>
              <a:t>"Value" vs "Full" eviction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2093C8-F3B1-EB95-6C60-C58CADF7316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33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CC759-C18A-D92C-E09B-DFCD245B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Gotcha 2: Bad Eviction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EA5E4-FAF2-1173-34BE-31CD05907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using the wrong eviction policy</a:t>
            </a:r>
          </a:p>
          <a:p>
            <a:endParaRPr lang="en-US" dirty="0"/>
          </a:p>
          <a:p>
            <a:r>
              <a:rPr lang="en-US" b="1" dirty="0"/>
              <a:t>Symptom</a:t>
            </a:r>
            <a:r>
              <a:rPr lang="en-US" dirty="0"/>
              <a:t>: lots of overhead, cache checking</a:t>
            </a:r>
          </a:p>
          <a:p>
            <a:endParaRPr lang="en-US" dirty="0"/>
          </a:p>
          <a:p>
            <a:r>
              <a:rPr lang="en-US" b="1" dirty="0"/>
              <a:t>Solutions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Don't Write an Eviction Policy (or better yet don't write a Cache)</a:t>
            </a:r>
          </a:p>
          <a:p>
            <a:pPr lvl="1"/>
            <a:r>
              <a:rPr lang="en-US" dirty="0"/>
              <a:t>Benchmarking: "hit ratio" and "latency"</a:t>
            </a:r>
          </a:p>
          <a:p>
            <a:pPr lvl="2"/>
            <a:r>
              <a:rPr lang="en-US" dirty="0"/>
              <a:t>"Hit ratio" – how often a hit vs miss (e.g. "45% hit ratio")</a:t>
            </a:r>
          </a:p>
          <a:p>
            <a:pPr lvl="2"/>
            <a:r>
              <a:rPr lang="en-US" dirty="0"/>
              <a:t>"Latency" – how long it takes from request to response (e.g. 10</a:t>
            </a:r>
            <a:r>
              <a:rPr lang="el-GR" i="0" dirty="0">
                <a:solidFill>
                  <a:srgbClr val="111111"/>
                </a:solidFill>
                <a:effectLst/>
                <a:latin typeface="+mj-lt"/>
              </a:rPr>
              <a:t>μ</a:t>
            </a:r>
            <a:r>
              <a:rPr lang="en-US" dirty="0"/>
              <a:t>s latency)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2093C8-F3B1-EB95-6C60-C58CADF7316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28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CC759-C18A-D92C-E09B-DFCD245B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Gotcha 3: "Close"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EA5E4-FAF2-1173-34BE-31CD05907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running the cache on the same machine as the application</a:t>
            </a:r>
          </a:p>
          <a:p>
            <a:endParaRPr lang="en-US" dirty="0"/>
          </a:p>
          <a:p>
            <a:r>
              <a:rPr lang="en-US" b="1" dirty="0"/>
              <a:t>Symptom</a:t>
            </a:r>
            <a:r>
              <a:rPr lang="en-US" dirty="0"/>
              <a:t>: redundancy, hot spots, inconsistency, availability</a:t>
            </a:r>
          </a:p>
          <a:p>
            <a:endParaRPr lang="en-US" dirty="0"/>
          </a:p>
          <a:p>
            <a:r>
              <a:rPr lang="en-US" b="1" dirty="0"/>
              <a:t>Solutions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distributed cache</a:t>
            </a:r>
          </a:p>
          <a:p>
            <a:pPr lvl="1"/>
            <a:r>
              <a:rPr lang="en-US" dirty="0"/>
              <a:t>Running on its own machine(s) / cluster</a:t>
            </a:r>
          </a:p>
          <a:p>
            <a:pPr lvl="1"/>
            <a:r>
              <a:rPr lang="en-US" dirty="0"/>
              <a:t>Couchbase, of course!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2093C8-F3B1-EB95-6C60-C58CADF7316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2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B8E4D72-289B-3916-9E9B-1A5B2087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Speed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71817B-71D3-9059-1F3D-88167E0D6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153D1-35F1-B2FC-B16A-17D468A6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17" y="1119188"/>
            <a:ext cx="5668166" cy="5468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484BA2-73DE-5CFF-CB71-124846A097D4}"/>
              </a:ext>
            </a:extLst>
          </p:cNvPr>
          <p:cNvSpPr txBox="1"/>
          <p:nvPr/>
        </p:nvSpPr>
        <p:spPr>
          <a:xfrm>
            <a:off x="6096000" y="6550223"/>
            <a:ext cx="5869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https://www.slideshare.net/devonauerswald/walmart-pagespeedslide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8476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C1D2-8D2D-C089-E3F2-FCFAF237D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F1B3D5-E653-0BBA-0DC3-E34035B2A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hlinkClick r:id="rId3"/>
              </a:rPr>
              <a:t>https://www.geeksforgeeks.org/not-recently-used-nru-page-replacement-algorithm/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https://shahriar.svbtle.com/Understanding-writethrough-writearound-and-writeback-caching-with-python</a:t>
            </a:r>
            <a:r>
              <a:rPr lang="en-US" sz="2000" dirty="0"/>
              <a:t> </a:t>
            </a:r>
          </a:p>
          <a:p>
            <a:r>
              <a:rPr lang="en-US" sz="2000" dirty="0">
                <a:hlinkClick r:id="rId5"/>
              </a:rPr>
              <a:t>https://en.wikipedia.org/wiki/Maurice_Wilkes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https://safari.ethz.ch/digitaltechnik/spring2021/lib/exe/fetch.php?media=wilkes.pdf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https://stackoverflow.com/a/4087315/40015</a:t>
            </a:r>
            <a:endParaRPr lang="en-US" sz="2000" dirty="0"/>
          </a:p>
          <a:p>
            <a:r>
              <a:rPr lang="en-US" sz="2000" dirty="0">
                <a:hlinkClick r:id="rId8"/>
              </a:rPr>
              <a:t>https://www.techtarget.com/searchstorage/definition/cache</a:t>
            </a:r>
            <a:endParaRPr lang="en-US" sz="2000" dirty="0"/>
          </a:p>
          <a:p>
            <a:r>
              <a:rPr lang="en-US" sz="2000" dirty="0">
                <a:hlinkClick r:id="rId9"/>
              </a:rPr>
              <a:t>https://en.wikipedia.org/wiki/Cache_replacement_policies</a:t>
            </a:r>
            <a:endParaRPr lang="en-US" sz="2000" dirty="0"/>
          </a:p>
          <a:p>
            <a:r>
              <a:rPr lang="en-US" sz="2000" dirty="0">
                <a:hlinkClick r:id="rId10"/>
              </a:rPr>
              <a:t>https://docs.couchbase.com/dotnet-sdk/current/howtos/kv-operations.html#durability</a:t>
            </a:r>
            <a:endParaRPr lang="en-US" sz="2000" dirty="0"/>
          </a:p>
          <a:p>
            <a:r>
              <a:rPr lang="en-US" sz="2000" dirty="0">
                <a:hlinkClick r:id="rId11"/>
              </a:rPr>
              <a:t>https://docs.couchbase.com/dotnet-sdk/current/concept-docs/durability-replication-failure-considerations.html#durable-writes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F271B-6C28-03B6-835E-727BC4BD91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0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and person on a magazine cover&#10;&#10;Description automatically generated with low confidence">
            <a:extLst>
              <a:ext uri="{FF2B5EF4-FFF2-40B4-BE49-F238E27FC236}">
                <a16:creationId xmlns:a16="http://schemas.microsoft.com/office/drawing/2014/main" id="{4BC7BDF5-8EDC-8F4E-E0EC-CCCBB6F57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-217154"/>
            <a:ext cx="12404993" cy="12150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685B5-646B-2DA0-752C-A624E10D4E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03780"/>
            <a:ext cx="12404993" cy="1413984"/>
          </a:xfrm>
        </p:spPr>
        <p:txBody>
          <a:bodyPr/>
          <a:lstStyle/>
          <a:p>
            <a:pPr algn="ctr"/>
            <a:r>
              <a:rPr lang="en-US" sz="3600" dirty="0"/>
              <a:t>But what if I feel the need…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… the need for speed?</a:t>
            </a:r>
          </a:p>
        </p:txBody>
      </p:sp>
    </p:spTree>
    <p:extLst>
      <p:ext uri="{BB962C8B-B14F-4D97-AF65-F5344CB8AC3E}">
        <p14:creationId xmlns:p14="http://schemas.microsoft.com/office/powerpoint/2010/main" val="141299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4" name="Google Shape;1804;p180"/>
          <p:cNvCxnSpPr/>
          <p:nvPr/>
        </p:nvCxnSpPr>
        <p:spPr>
          <a:xfrm>
            <a:off x="3986074" y="3907660"/>
            <a:ext cx="4219852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5" name="Google Shape;1805;p180"/>
          <p:cNvSpPr/>
          <p:nvPr/>
        </p:nvSpPr>
        <p:spPr>
          <a:xfrm>
            <a:off x="5276294" y="3096613"/>
            <a:ext cx="1633492" cy="1633492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ED7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Cache Rules Everything Around Me</a:t>
            </a:r>
            <a:endParaRPr dirty="0"/>
          </a:p>
        </p:txBody>
      </p:sp>
      <p:sp>
        <p:nvSpPr>
          <p:cNvPr id="1807" name="Google Shape;1807;p18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Dollar </a:t>
            </a:r>
            <a:r>
              <a:rPr lang="en-GB" dirty="0" err="1"/>
              <a:t>dollar</a:t>
            </a:r>
            <a:r>
              <a:rPr lang="en-GB" dirty="0"/>
              <a:t> bill </a:t>
            </a:r>
            <a:r>
              <a:rPr lang="en-GB" dirty="0" err="1"/>
              <a:t>ya'll</a:t>
            </a:r>
            <a:endParaRPr dirty="0"/>
          </a:p>
        </p:txBody>
      </p:sp>
      <p:sp>
        <p:nvSpPr>
          <p:cNvPr id="1808" name="Google Shape;1808;p180"/>
          <p:cNvSpPr/>
          <p:nvPr/>
        </p:nvSpPr>
        <p:spPr>
          <a:xfrm>
            <a:off x="1136342" y="3632452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Android apps</a:t>
            </a:r>
            <a:endParaRPr dirty="0"/>
          </a:p>
        </p:txBody>
      </p:sp>
      <p:sp>
        <p:nvSpPr>
          <p:cNvPr id="1809" name="Google Shape;1809;p180"/>
          <p:cNvSpPr/>
          <p:nvPr/>
        </p:nvSpPr>
        <p:spPr>
          <a:xfrm>
            <a:off x="8205926" y="3632452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iPhone apps</a:t>
            </a:r>
            <a:endParaRPr dirty="0"/>
          </a:p>
        </p:txBody>
      </p:sp>
      <p:sp>
        <p:nvSpPr>
          <p:cNvPr id="1810" name="Google Shape;1810;p180"/>
          <p:cNvSpPr/>
          <p:nvPr/>
        </p:nvSpPr>
        <p:spPr>
          <a:xfrm>
            <a:off x="1944209" y="1846561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CPU cache</a:t>
            </a:r>
            <a:endParaRPr dirty="0"/>
          </a:p>
        </p:txBody>
      </p:sp>
      <p:sp>
        <p:nvSpPr>
          <p:cNvPr id="1811" name="Google Shape;1811;p180"/>
          <p:cNvSpPr/>
          <p:nvPr/>
        </p:nvSpPr>
        <p:spPr>
          <a:xfrm>
            <a:off x="1944209" y="5418343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rgbClr val="E96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E96C28"/>
                </a:solidFill>
                <a:latin typeface="Arial"/>
                <a:ea typeface="Arial"/>
                <a:cs typeface="Arial"/>
                <a:sym typeface="Arial"/>
              </a:rPr>
              <a:t>CDNs</a:t>
            </a:r>
            <a:endParaRPr dirty="0"/>
          </a:p>
        </p:txBody>
      </p:sp>
      <p:sp>
        <p:nvSpPr>
          <p:cNvPr id="1812" name="Google Shape;1812;p180"/>
          <p:cNvSpPr/>
          <p:nvPr/>
        </p:nvSpPr>
        <p:spPr>
          <a:xfrm>
            <a:off x="7398059" y="1846561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Web browser</a:t>
            </a:r>
            <a:endParaRPr dirty="0"/>
          </a:p>
        </p:txBody>
      </p:sp>
      <p:sp>
        <p:nvSpPr>
          <p:cNvPr id="1813" name="Google Shape;1813;p180"/>
          <p:cNvSpPr/>
          <p:nvPr/>
        </p:nvSpPr>
        <p:spPr>
          <a:xfrm>
            <a:off x="7398059" y="5418343"/>
            <a:ext cx="2849732" cy="550415"/>
          </a:xfrm>
          <a:prstGeom prst="rect">
            <a:avLst/>
          </a:prstGeom>
          <a:solidFill>
            <a:schemeClr val="lt1"/>
          </a:solidFill>
          <a:ln w="50800" cap="flat" cmpd="sng">
            <a:solidFill>
              <a:srgbClr val="E96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E96C28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endParaRPr dirty="0"/>
          </a:p>
        </p:txBody>
      </p:sp>
      <p:grpSp>
        <p:nvGrpSpPr>
          <p:cNvPr id="1814" name="Google Shape;1814;p180"/>
          <p:cNvGrpSpPr/>
          <p:nvPr/>
        </p:nvGrpSpPr>
        <p:grpSpPr>
          <a:xfrm>
            <a:off x="5653596" y="3392772"/>
            <a:ext cx="884808" cy="1029773"/>
            <a:chOff x="5653596" y="2869281"/>
            <a:chExt cx="884808" cy="1029773"/>
          </a:xfrm>
        </p:grpSpPr>
        <p:sp>
          <p:nvSpPr>
            <p:cNvPr id="1815" name="Google Shape;1815;p180"/>
            <p:cNvSpPr/>
            <p:nvPr/>
          </p:nvSpPr>
          <p:spPr>
            <a:xfrm>
              <a:off x="5653596" y="3456650"/>
              <a:ext cx="884808" cy="442404"/>
            </a:xfrm>
            <a:custGeom>
              <a:avLst/>
              <a:gdLst/>
              <a:ahLst/>
              <a:cxnLst/>
              <a:rect l="l" t="t" r="r" b="b"/>
              <a:pathLst>
                <a:path w="884808" h="442404" extrusionOk="0">
                  <a:moveTo>
                    <a:pt x="884808" y="221202"/>
                  </a:moveTo>
                  <a:cubicBezTo>
                    <a:pt x="884086" y="186565"/>
                    <a:pt x="867845" y="154082"/>
                    <a:pt x="840568" y="132721"/>
                  </a:cubicBezTo>
                  <a:cubicBezTo>
                    <a:pt x="779737" y="82951"/>
                    <a:pt x="702316" y="49770"/>
                    <a:pt x="624896" y="27650"/>
                  </a:cubicBezTo>
                  <a:cubicBezTo>
                    <a:pt x="565748" y="9543"/>
                    <a:pt x="504260" y="228"/>
                    <a:pt x="442404" y="0"/>
                  </a:cubicBezTo>
                  <a:cubicBezTo>
                    <a:pt x="380615" y="1066"/>
                    <a:pt x="319244" y="10365"/>
                    <a:pt x="259912" y="27650"/>
                  </a:cubicBezTo>
                  <a:cubicBezTo>
                    <a:pt x="182593" y="50213"/>
                    <a:pt x="109665" y="85742"/>
                    <a:pt x="44240" y="132721"/>
                  </a:cubicBezTo>
                  <a:cubicBezTo>
                    <a:pt x="16963" y="154082"/>
                    <a:pt x="722" y="186565"/>
                    <a:pt x="0" y="221202"/>
                  </a:cubicBezTo>
                  <a:lnTo>
                    <a:pt x="0" y="442404"/>
                  </a:lnTo>
                  <a:lnTo>
                    <a:pt x="884808" y="442404"/>
                  </a:lnTo>
                  <a:close/>
                </a:path>
              </a:pathLst>
            </a:custGeom>
            <a:solidFill>
              <a:srgbClr val="FEC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80"/>
            <p:cNvSpPr/>
            <p:nvPr/>
          </p:nvSpPr>
          <p:spPr>
            <a:xfrm>
              <a:off x="5812723" y="2869281"/>
              <a:ext cx="572221" cy="595618"/>
            </a:xfrm>
            <a:custGeom>
              <a:avLst/>
              <a:gdLst/>
              <a:ahLst/>
              <a:cxnLst/>
              <a:rect l="l" t="t" r="r" b="b"/>
              <a:pathLst>
                <a:path w="572221" h="595618" extrusionOk="0">
                  <a:moveTo>
                    <a:pt x="519825" y="471238"/>
                  </a:moveTo>
                  <a:cubicBezTo>
                    <a:pt x="507106" y="421468"/>
                    <a:pt x="555770" y="297042"/>
                    <a:pt x="556185" y="209390"/>
                  </a:cubicBezTo>
                  <a:cubicBezTo>
                    <a:pt x="556185" y="139297"/>
                    <a:pt x="536277" y="107914"/>
                    <a:pt x="498672" y="86623"/>
                  </a:cubicBezTo>
                  <a:cubicBezTo>
                    <a:pt x="476967" y="74319"/>
                    <a:pt x="426920" y="85655"/>
                    <a:pt x="426920" y="85655"/>
                  </a:cubicBezTo>
                  <a:cubicBezTo>
                    <a:pt x="426920" y="85655"/>
                    <a:pt x="401067" y="36714"/>
                    <a:pt x="314522" y="9755"/>
                  </a:cubicBezTo>
                  <a:cubicBezTo>
                    <a:pt x="243407" y="-9606"/>
                    <a:pt x="167512" y="92"/>
                    <a:pt x="103550" y="36714"/>
                  </a:cubicBezTo>
                  <a:cubicBezTo>
                    <a:pt x="50047" y="71277"/>
                    <a:pt x="24194" y="109296"/>
                    <a:pt x="22950" y="240082"/>
                  </a:cubicBezTo>
                  <a:cubicBezTo>
                    <a:pt x="21844" y="359946"/>
                    <a:pt x="38296" y="466399"/>
                    <a:pt x="30692" y="516585"/>
                  </a:cubicBezTo>
                  <a:cubicBezTo>
                    <a:pt x="27186" y="544363"/>
                    <a:pt x="16619" y="570780"/>
                    <a:pt x="0" y="593314"/>
                  </a:cubicBezTo>
                  <a:cubicBezTo>
                    <a:pt x="0" y="593314"/>
                    <a:pt x="82951" y="603959"/>
                    <a:pt x="129265" y="579489"/>
                  </a:cubicBezTo>
                  <a:cubicBezTo>
                    <a:pt x="152571" y="563851"/>
                    <a:pt x="174662" y="546475"/>
                    <a:pt x="195349" y="527506"/>
                  </a:cubicBezTo>
                  <a:cubicBezTo>
                    <a:pt x="124396" y="494415"/>
                    <a:pt x="72672" y="430447"/>
                    <a:pt x="55162" y="354139"/>
                  </a:cubicBezTo>
                  <a:cubicBezTo>
                    <a:pt x="53365" y="347503"/>
                    <a:pt x="41337" y="304092"/>
                    <a:pt x="60554" y="279760"/>
                  </a:cubicBezTo>
                  <a:cubicBezTo>
                    <a:pt x="71061" y="265935"/>
                    <a:pt x="95117" y="262064"/>
                    <a:pt x="135210" y="255013"/>
                  </a:cubicBezTo>
                  <a:cubicBezTo>
                    <a:pt x="183202" y="248691"/>
                    <a:pt x="230040" y="235516"/>
                    <a:pt x="274290" y="215888"/>
                  </a:cubicBezTo>
                  <a:cubicBezTo>
                    <a:pt x="324033" y="190874"/>
                    <a:pt x="370165" y="159251"/>
                    <a:pt x="411436" y="121877"/>
                  </a:cubicBezTo>
                  <a:cubicBezTo>
                    <a:pt x="416876" y="116520"/>
                    <a:pt x="425629" y="116586"/>
                    <a:pt x="430987" y="122027"/>
                  </a:cubicBezTo>
                  <a:cubicBezTo>
                    <a:pt x="433024" y="124095"/>
                    <a:pt x="434358" y="126751"/>
                    <a:pt x="434800" y="129619"/>
                  </a:cubicBezTo>
                  <a:cubicBezTo>
                    <a:pt x="438092" y="152362"/>
                    <a:pt x="445996" y="174190"/>
                    <a:pt x="458026" y="193768"/>
                  </a:cubicBezTo>
                  <a:cubicBezTo>
                    <a:pt x="463662" y="200987"/>
                    <a:pt x="470602" y="207084"/>
                    <a:pt x="478488" y="211741"/>
                  </a:cubicBezTo>
                  <a:cubicBezTo>
                    <a:pt x="487680" y="217248"/>
                    <a:pt x="495598" y="224646"/>
                    <a:pt x="501714" y="233446"/>
                  </a:cubicBezTo>
                  <a:cubicBezTo>
                    <a:pt x="511697" y="252930"/>
                    <a:pt x="517355" y="274339"/>
                    <a:pt x="518304" y="296212"/>
                  </a:cubicBezTo>
                  <a:cubicBezTo>
                    <a:pt x="517400" y="397100"/>
                    <a:pt x="457458" y="488094"/>
                    <a:pt x="365122" y="528751"/>
                  </a:cubicBezTo>
                  <a:cubicBezTo>
                    <a:pt x="382541" y="544097"/>
                    <a:pt x="405353" y="563037"/>
                    <a:pt x="430514" y="581286"/>
                  </a:cubicBezTo>
                  <a:cubicBezTo>
                    <a:pt x="471990" y="611287"/>
                    <a:pt x="572222" y="569811"/>
                    <a:pt x="572222" y="569811"/>
                  </a:cubicBezTo>
                  <a:cubicBezTo>
                    <a:pt x="572222" y="569811"/>
                    <a:pt x="539871" y="550456"/>
                    <a:pt x="519825" y="471238"/>
                  </a:cubicBezTo>
                  <a:close/>
                </a:path>
              </a:pathLst>
            </a:custGeom>
            <a:solidFill>
              <a:srgbClr val="FEC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80"/>
            <p:cNvSpPr/>
            <p:nvPr/>
          </p:nvSpPr>
          <p:spPr>
            <a:xfrm>
              <a:off x="5889821" y="3027103"/>
              <a:ext cx="413555" cy="360421"/>
            </a:xfrm>
            <a:custGeom>
              <a:avLst/>
              <a:gdLst/>
              <a:ahLst/>
              <a:cxnLst/>
              <a:rect l="l" t="t" r="r" b="b"/>
              <a:pathLst>
                <a:path w="413555" h="360421" extrusionOk="0">
                  <a:moveTo>
                    <a:pt x="413556" y="139219"/>
                  </a:moveTo>
                  <a:cubicBezTo>
                    <a:pt x="412817" y="122509"/>
                    <a:pt x="408776" y="106109"/>
                    <a:pt x="401666" y="90969"/>
                  </a:cubicBezTo>
                  <a:cubicBezTo>
                    <a:pt x="397617" y="85248"/>
                    <a:pt x="392323" y="80522"/>
                    <a:pt x="386182" y="77144"/>
                  </a:cubicBezTo>
                  <a:cubicBezTo>
                    <a:pt x="375608" y="70775"/>
                    <a:pt x="366247" y="62585"/>
                    <a:pt x="358532" y="52950"/>
                  </a:cubicBezTo>
                  <a:cubicBezTo>
                    <a:pt x="347408" y="36935"/>
                    <a:pt x="339388" y="18974"/>
                    <a:pt x="334891" y="0"/>
                  </a:cubicBezTo>
                  <a:cubicBezTo>
                    <a:pt x="296292" y="32407"/>
                    <a:pt x="254076" y="60242"/>
                    <a:pt x="209082" y="82951"/>
                  </a:cubicBezTo>
                  <a:cubicBezTo>
                    <a:pt x="162376" y="103727"/>
                    <a:pt x="112932" y="117695"/>
                    <a:pt x="62259" y="124426"/>
                  </a:cubicBezTo>
                  <a:cubicBezTo>
                    <a:pt x="38895" y="128574"/>
                    <a:pt x="9724" y="133689"/>
                    <a:pt x="4747" y="138943"/>
                  </a:cubicBezTo>
                  <a:cubicBezTo>
                    <a:pt x="-3548" y="149726"/>
                    <a:pt x="737" y="177238"/>
                    <a:pt x="4747" y="188851"/>
                  </a:cubicBezTo>
                  <a:cubicBezTo>
                    <a:pt x="28388" y="288530"/>
                    <a:pt x="112997" y="360421"/>
                    <a:pt x="206179" y="360421"/>
                  </a:cubicBezTo>
                  <a:cubicBezTo>
                    <a:pt x="316780" y="360421"/>
                    <a:pt x="413556" y="257009"/>
                    <a:pt x="413556" y="139219"/>
                  </a:cubicBezTo>
                  <a:close/>
                </a:path>
              </a:pathLst>
            </a:custGeom>
            <a:solidFill>
              <a:srgbClr val="FEC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18" name="Google Shape;1818;p180"/>
          <p:cNvCxnSpPr/>
          <p:nvPr/>
        </p:nvCxnSpPr>
        <p:spPr>
          <a:xfrm>
            <a:off x="3369075" y="2396976"/>
            <a:ext cx="2146438" cy="938856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9" name="Google Shape;1819;p180"/>
          <p:cNvCxnSpPr/>
          <p:nvPr/>
        </p:nvCxnSpPr>
        <p:spPr>
          <a:xfrm flipH="1">
            <a:off x="6670567" y="2396976"/>
            <a:ext cx="2146438" cy="938856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0" name="Google Shape;1820;p180"/>
          <p:cNvCxnSpPr/>
          <p:nvPr/>
        </p:nvCxnSpPr>
        <p:spPr>
          <a:xfrm rot="10800000" flipH="1">
            <a:off x="3369075" y="4476385"/>
            <a:ext cx="2146438" cy="938856"/>
          </a:xfrm>
          <a:prstGeom prst="straightConnector1">
            <a:avLst/>
          </a:prstGeom>
          <a:noFill/>
          <a:ln w="28575" cap="flat" cmpd="sng">
            <a:solidFill>
              <a:srgbClr val="E96C2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1" name="Google Shape;1821;p180"/>
          <p:cNvCxnSpPr/>
          <p:nvPr/>
        </p:nvCxnSpPr>
        <p:spPr>
          <a:xfrm rot="10800000">
            <a:off x="6670567" y="4476385"/>
            <a:ext cx="2146438" cy="938856"/>
          </a:xfrm>
          <a:prstGeom prst="straightConnector1">
            <a:avLst/>
          </a:prstGeom>
          <a:noFill/>
          <a:ln w="28575" cap="flat" cmpd="sng">
            <a:solidFill>
              <a:srgbClr val="E96C2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Picture 8" descr="A picture containing person, person, holding&#10;&#10;Description automatically generated">
            <a:extLst>
              <a:ext uri="{FF2B5EF4-FFF2-40B4-BE49-F238E27FC236}">
                <a16:creationId xmlns:a16="http://schemas.microsoft.com/office/drawing/2014/main" id="{CF71DAB6-6317-EBF9-35A7-E791F5C6F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24"/>
          <a:stretch/>
        </p:blipFill>
        <p:spPr>
          <a:xfrm>
            <a:off x="4487909" y="3117644"/>
            <a:ext cx="2734944" cy="14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1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8" grpId="0" animBg="1"/>
      <p:bldP spid="1809" grpId="0" animBg="1"/>
      <p:bldP spid="1810" grpId="0" animBg="1"/>
      <p:bldP spid="1811" grpId="0" animBg="1"/>
      <p:bldP spid="1812" grpId="0" animBg="1"/>
      <p:bldP spid="18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47"/>
          <p:cNvSpPr txBox="1">
            <a:spLocks noGrp="1"/>
          </p:cNvSpPr>
          <p:nvPr>
            <p:ph type="body" idx="1"/>
          </p:nvPr>
        </p:nvSpPr>
        <p:spPr>
          <a:xfrm>
            <a:off x="6313487" y="2576024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01/</a:t>
            </a:r>
            <a:endParaRPr/>
          </a:p>
        </p:txBody>
      </p:sp>
      <p:sp>
        <p:nvSpPr>
          <p:cNvPr id="1262" name="Google Shape;1262;p147"/>
          <p:cNvSpPr txBox="1">
            <a:spLocks noGrp="1"/>
          </p:cNvSpPr>
          <p:nvPr>
            <p:ph type="body" idx="2"/>
          </p:nvPr>
        </p:nvSpPr>
        <p:spPr>
          <a:xfrm>
            <a:off x="6313487" y="3031636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02/</a:t>
            </a:r>
            <a:endParaRPr/>
          </a:p>
        </p:txBody>
      </p:sp>
      <p:sp>
        <p:nvSpPr>
          <p:cNvPr id="1263" name="Google Shape;1263;p147"/>
          <p:cNvSpPr txBox="1">
            <a:spLocks noGrp="1"/>
          </p:cNvSpPr>
          <p:nvPr>
            <p:ph type="body" idx="3"/>
          </p:nvPr>
        </p:nvSpPr>
        <p:spPr>
          <a:xfrm>
            <a:off x="6313487" y="3487248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03/</a:t>
            </a:r>
            <a:endParaRPr/>
          </a:p>
        </p:txBody>
      </p:sp>
      <p:sp>
        <p:nvSpPr>
          <p:cNvPr id="1264" name="Google Shape;1264;p147"/>
          <p:cNvSpPr txBox="1">
            <a:spLocks noGrp="1"/>
          </p:cNvSpPr>
          <p:nvPr>
            <p:ph type="body" idx="4"/>
          </p:nvPr>
        </p:nvSpPr>
        <p:spPr>
          <a:xfrm>
            <a:off x="6313487" y="3942860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04/</a:t>
            </a:r>
            <a:endParaRPr/>
          </a:p>
        </p:txBody>
      </p:sp>
      <p:sp>
        <p:nvSpPr>
          <p:cNvPr id="1265" name="Google Shape;1265;p147"/>
          <p:cNvSpPr txBox="1">
            <a:spLocks noGrp="1"/>
          </p:cNvSpPr>
          <p:nvPr>
            <p:ph type="body" idx="5"/>
          </p:nvPr>
        </p:nvSpPr>
        <p:spPr>
          <a:xfrm>
            <a:off x="6313487" y="4398472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05/</a:t>
            </a:r>
            <a:endParaRPr/>
          </a:p>
        </p:txBody>
      </p:sp>
      <p:sp>
        <p:nvSpPr>
          <p:cNvPr id="1266" name="Google Shape;1266;p147"/>
          <p:cNvSpPr txBox="1">
            <a:spLocks noGrp="1"/>
          </p:cNvSpPr>
          <p:nvPr>
            <p:ph type="body" idx="6"/>
          </p:nvPr>
        </p:nvSpPr>
        <p:spPr>
          <a:xfrm>
            <a:off x="6313487" y="4854084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06/</a:t>
            </a:r>
            <a:endParaRPr/>
          </a:p>
        </p:txBody>
      </p:sp>
      <p:sp>
        <p:nvSpPr>
          <p:cNvPr id="1267" name="Google Shape;1267;p147"/>
          <p:cNvSpPr txBox="1">
            <a:spLocks noGrp="1"/>
          </p:cNvSpPr>
          <p:nvPr>
            <p:ph type="body" idx="7"/>
          </p:nvPr>
        </p:nvSpPr>
        <p:spPr>
          <a:xfrm>
            <a:off x="7239610" y="2576024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What is caching?</a:t>
            </a:r>
            <a:endParaRPr dirty="0"/>
          </a:p>
        </p:txBody>
      </p:sp>
      <p:sp>
        <p:nvSpPr>
          <p:cNvPr id="1268" name="Google Shape;1268;p147"/>
          <p:cNvSpPr txBox="1">
            <a:spLocks noGrp="1"/>
          </p:cNvSpPr>
          <p:nvPr>
            <p:ph type="body" idx="8"/>
          </p:nvPr>
        </p:nvSpPr>
        <p:spPr>
          <a:xfrm>
            <a:off x="7239610" y="3031636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Use Cases</a:t>
            </a:r>
            <a:endParaRPr dirty="0"/>
          </a:p>
        </p:txBody>
      </p:sp>
      <p:sp>
        <p:nvSpPr>
          <p:cNvPr id="1269" name="Google Shape;1269;p147"/>
          <p:cNvSpPr txBox="1">
            <a:spLocks noGrp="1"/>
          </p:cNvSpPr>
          <p:nvPr>
            <p:ph type="body" idx="9"/>
          </p:nvPr>
        </p:nvSpPr>
        <p:spPr>
          <a:xfrm>
            <a:off x="7239610" y="3487248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Reading from Cache</a:t>
            </a:r>
            <a:endParaRPr dirty="0"/>
          </a:p>
        </p:txBody>
      </p:sp>
      <p:sp>
        <p:nvSpPr>
          <p:cNvPr id="1270" name="Google Shape;1270;p147"/>
          <p:cNvSpPr txBox="1">
            <a:spLocks noGrp="1"/>
          </p:cNvSpPr>
          <p:nvPr>
            <p:ph type="body" idx="13"/>
          </p:nvPr>
        </p:nvSpPr>
        <p:spPr>
          <a:xfrm>
            <a:off x="7239610" y="3942860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Writing into Cache</a:t>
            </a:r>
            <a:endParaRPr dirty="0"/>
          </a:p>
        </p:txBody>
      </p:sp>
      <p:sp>
        <p:nvSpPr>
          <p:cNvPr id="1271" name="Google Shape;1271;p147"/>
          <p:cNvSpPr txBox="1">
            <a:spLocks noGrp="1"/>
          </p:cNvSpPr>
          <p:nvPr>
            <p:ph type="body" idx="14"/>
          </p:nvPr>
        </p:nvSpPr>
        <p:spPr>
          <a:xfrm>
            <a:off x="7239610" y="4398472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Cache Invalidation</a:t>
            </a:r>
            <a:endParaRPr dirty="0"/>
          </a:p>
        </p:txBody>
      </p:sp>
      <p:sp>
        <p:nvSpPr>
          <p:cNvPr id="1272" name="Google Shape;1272;p147"/>
          <p:cNvSpPr txBox="1">
            <a:spLocks noGrp="1"/>
          </p:cNvSpPr>
          <p:nvPr>
            <p:ph type="body" idx="15"/>
          </p:nvPr>
        </p:nvSpPr>
        <p:spPr>
          <a:xfrm>
            <a:off x="7239610" y="4854084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Gotchas</a:t>
            </a:r>
            <a:endParaRPr dirty="0"/>
          </a:p>
        </p:txBody>
      </p:sp>
      <p:sp>
        <p:nvSpPr>
          <p:cNvPr id="1273" name="Google Shape;1273;p147"/>
          <p:cNvSpPr txBox="1"/>
          <p:nvPr/>
        </p:nvSpPr>
        <p:spPr>
          <a:xfrm>
            <a:off x="3235158" y="188494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47"/>
          <p:cNvSpPr txBox="1"/>
          <p:nvPr/>
        </p:nvSpPr>
        <p:spPr>
          <a:xfrm>
            <a:off x="1210553" y="2521048"/>
            <a:ext cx="2817982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GB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Who am I?</a:t>
            </a:r>
            <a:endParaRPr dirty="0"/>
          </a:p>
        </p:txBody>
      </p:sp>
      <p:sp>
        <p:nvSpPr>
          <p:cNvPr id="1376" name="Google Shape;1376;p1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Matthew D. Groves</a:t>
            </a:r>
          </a:p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endParaRPr lang="en-US" dirty="0"/>
          </a:p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Microsoft MVP, author at Pluralsight, Manning, </a:t>
            </a:r>
            <a:r>
              <a:rPr lang="en-US" dirty="0" err="1"/>
              <a:t>Apress</a:t>
            </a:r>
            <a:endParaRPr lang="en-US" dirty="0"/>
          </a:p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endParaRPr lang="en-US" dirty="0"/>
          </a:p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Product Marketing Manager at Couchbase</a:t>
            </a:r>
          </a:p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endParaRPr lang="en-US" dirty="0"/>
          </a:p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dirty="0">
                <a:hlinkClick r:id="rId3"/>
              </a:rPr>
              <a:t>https://twitter.com/mgroves</a:t>
            </a:r>
            <a:endParaRPr lang="en-US" dirty="0"/>
          </a:p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endParaRPr lang="en-US" dirty="0"/>
          </a:p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dirty="0">
                <a:hlinkClick r:id="rId4"/>
              </a:rPr>
              <a:t>https://www.linkedin.com/in/mgroves/</a:t>
            </a:r>
            <a:r>
              <a:rPr lang="en-US" dirty="0"/>
              <a:t> </a:t>
            </a:r>
          </a:p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endParaRPr lang="en-US" dirty="0"/>
          </a:p>
          <a:p>
            <a:pPr marL="227013" lvl="0" indent="-227013">
              <a:spcBef>
                <a:spcPts val="0"/>
              </a:spcBef>
            </a:pPr>
            <a:r>
              <a:rPr lang="en-US" dirty="0"/>
              <a:t>C# Advent: </a:t>
            </a:r>
            <a:r>
              <a:rPr lang="en-US" dirty="0">
                <a:hlinkClick r:id="rId5"/>
              </a:rPr>
              <a:t>https://csadvent.christmas/</a:t>
            </a:r>
            <a:r>
              <a:rPr lang="en-US" dirty="0"/>
              <a:t> </a:t>
            </a:r>
          </a:p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endParaRPr lang="en-US" dirty="0"/>
          </a:p>
          <a:p>
            <a:pPr marL="227013" lvl="0" indent="-2270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endParaRPr dirty="0"/>
          </a:p>
        </p:txBody>
      </p:sp>
      <p:sp>
        <p:nvSpPr>
          <p:cNvPr id="1377" name="Google Shape;1377;p16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oogle Shape;296;p38">
            <a:extLst>
              <a:ext uri="{FF2B5EF4-FFF2-40B4-BE49-F238E27FC236}">
                <a16:creationId xmlns:a16="http://schemas.microsoft.com/office/drawing/2014/main" id="{CF9EC39B-9781-4CA0-0FA1-E1386CF5DE9D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707543" y="3767328"/>
            <a:ext cx="3179657" cy="317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ADC62577-8FEF-60FE-C284-18159C1D9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7214" y="1464816"/>
            <a:ext cx="2500886" cy="24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" grpId="0" uiExpand="1" build="p"/>
    </p:bldLst>
  </p:timing>
</p:sld>
</file>

<file path=ppt/theme/theme1.xml><?xml version="1.0" encoding="utf-8"?>
<a:theme xmlns:a="http://schemas.openxmlformats.org/drawingml/2006/main" name="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 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6989</TotalTime>
  <Words>6135</Words>
  <Application>Microsoft Office PowerPoint</Application>
  <PresentationFormat>Widescreen</PresentationFormat>
  <Paragraphs>894</Paragraphs>
  <Slides>51</Slides>
  <Notes>50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Courier New</vt:lpstr>
      <vt:lpstr>Cascadia Mono</vt:lpstr>
      <vt:lpstr>Arial</vt:lpstr>
      <vt:lpstr>CB Template 2021-Orange/Pink</vt:lpstr>
      <vt:lpstr>DARK CB Template 2021-Orange/Pink</vt:lpstr>
      <vt:lpstr>PowerPoint Presentation</vt:lpstr>
      <vt:lpstr>Cache Rules Everything Around Me</vt:lpstr>
      <vt:lpstr>PowerPoint Presentation</vt:lpstr>
      <vt:lpstr>Latency Numbers Every Programmer Should Know</vt:lpstr>
      <vt:lpstr>The Need for Speed</vt:lpstr>
      <vt:lpstr>But what if I feel the need…  … the need for speed?</vt:lpstr>
      <vt:lpstr>Cache Rules Everything Around Me</vt:lpstr>
      <vt:lpstr>PowerPoint Presentation</vt:lpstr>
      <vt:lpstr>Who am I?</vt:lpstr>
      <vt:lpstr>What is Caching?</vt:lpstr>
      <vt:lpstr>Caching</vt:lpstr>
      <vt:lpstr>Powerpoint as a Cache</vt:lpstr>
      <vt:lpstr>Caching Use Cases</vt:lpstr>
      <vt:lpstr>Caching Use Cases</vt:lpstr>
      <vt:lpstr>Caching Use Case 1: Faster Database Access</vt:lpstr>
      <vt:lpstr>Caching Use Case 1: Faster Database Access</vt:lpstr>
      <vt:lpstr>Caching Use Case 2: Faster Web Browsing</vt:lpstr>
      <vt:lpstr>Caching Use Case 2: Faster Web Browsing</vt:lpstr>
      <vt:lpstr>Caching Use Case 3: Efficient API Use</vt:lpstr>
      <vt:lpstr>Caching Use Case 3: Efficient API Use</vt:lpstr>
      <vt:lpstr>Caching Use Case 4: Maintaining Availability</vt:lpstr>
      <vt:lpstr>Caching Use Case 4: Maintaining Availability</vt:lpstr>
      <vt:lpstr>Cache Rules Everything Around Me</vt:lpstr>
      <vt:lpstr>Reading From Cache</vt:lpstr>
      <vt:lpstr>Using a Cache 101</vt:lpstr>
      <vt:lpstr>Writing Into Cache</vt:lpstr>
      <vt:lpstr>What about writes?</vt:lpstr>
      <vt:lpstr>write-through</vt:lpstr>
      <vt:lpstr>write-around</vt:lpstr>
      <vt:lpstr>write-back</vt:lpstr>
      <vt:lpstr>Cache Writing Methods</vt:lpstr>
      <vt:lpstr>Couchbase</vt:lpstr>
      <vt:lpstr>Couchbase and Writing to the Cache</vt:lpstr>
      <vt:lpstr>Durability</vt:lpstr>
      <vt:lpstr>Durability</vt:lpstr>
      <vt:lpstr>Durability</vt:lpstr>
      <vt:lpstr>Durability</vt:lpstr>
      <vt:lpstr>Latency Numbers Every Programmer Should Know</vt:lpstr>
      <vt:lpstr>Cache Invalidation</vt:lpstr>
      <vt:lpstr>Powerpoint as a Cache</vt:lpstr>
      <vt:lpstr>Cache Invalidation is Hard</vt:lpstr>
      <vt:lpstr>Cache Policy 1: LRU (Least Recently Used)</vt:lpstr>
      <vt:lpstr>Cache Policy 2: NRU (Not Recently Used)</vt:lpstr>
      <vt:lpstr>Cache Policy 3: None</vt:lpstr>
      <vt:lpstr>More Cache Policies</vt:lpstr>
      <vt:lpstr>Gotchas</vt:lpstr>
      <vt:lpstr>Gotcha 1: Cache Size</vt:lpstr>
      <vt:lpstr>Gotcha 2: Bad Eviction Policy</vt:lpstr>
      <vt:lpstr>Gotcha 3: "Close" Caching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Option 1</dc:title>
  <cp:lastModifiedBy>Matthew Groves</cp:lastModifiedBy>
  <cp:revision>239</cp:revision>
  <dcterms:modified xsi:type="dcterms:W3CDTF">2022-08-18T22:03:57Z</dcterms:modified>
</cp:coreProperties>
</file>